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7" r:id="rId14"/>
    <p:sldId id="26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72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92428965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87596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1e39869955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1e39869955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34083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1fb6a7c587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1fb6a7c587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24936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1fb6a7c587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1fb6a7c58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5863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1fb6a7c58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1fb6a7c58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38722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1e39869955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1e39869955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79436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1e56b5003e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1e56b5003e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12654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1e56b5003e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1e56b5003e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0405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1e56b5003e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1e56b5003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44606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1e56b5003e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1e56b5003e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5960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1e56b5003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1e56b5003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7301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1e39869955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1e3986995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22004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1e39869955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1e39869955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6760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358475" y="0"/>
            <a:ext cx="38532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44250" y="1403850"/>
            <a:ext cx="8455500" cy="2146800"/>
          </a:xfrm>
          <a:prstGeom prst="rect">
            <a:avLst/>
          </a:prstGeom>
          <a:solidFill>
            <a:srgbClr val="FFFFFF"/>
          </a:solidFill>
        </p:spPr>
        <p:txBody>
          <a:bodyPr spcFirstLastPara="1" wrap="square" lIns="91425" tIns="91425" rIns="91425" bIns="91425" anchor="ctr" anchorCtr="0">
            <a:normAutofit/>
          </a:bodyPr>
          <a:lstStyle>
            <a:lvl1pPr lvl="0" algn="ctr">
              <a:spcBef>
                <a:spcPts val="0"/>
              </a:spcBef>
              <a:spcAft>
                <a:spcPts val="0"/>
              </a:spcAft>
              <a:buSzPts val="6800"/>
              <a:buFont typeface="Playfair Display"/>
              <a:buNone/>
              <a:defRPr sz="6800" b="1">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sz="6800" b="1">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sz="6800" b="1">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sz="6800" b="1">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sz="6800" b="1">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sz="6800" b="1">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sz="6800" b="1">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sz="6800" b="1">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sz="6800" b="1">
                <a:latin typeface="Playfair Display"/>
                <a:ea typeface="Playfair Display"/>
                <a:cs typeface="Playfair Display"/>
                <a:sym typeface="Playfair Display"/>
              </a:defRPr>
            </a:lvl9pPr>
          </a:lstStyle>
          <a:p>
            <a:endParaRPr/>
          </a:p>
        </p:txBody>
      </p:sp>
      <p:sp>
        <p:nvSpPr>
          <p:cNvPr id="13" name="Google Shape;13;p2"/>
          <p:cNvSpPr txBox="1">
            <a:spLocks noGrp="1"/>
          </p:cNvSpPr>
          <p:nvPr>
            <p:ph type="subTitle" idx="1"/>
          </p:nvPr>
        </p:nvSpPr>
        <p:spPr>
          <a:xfrm>
            <a:off x="344250" y="3550650"/>
            <a:ext cx="4910100" cy="577800"/>
          </a:xfrm>
          <a:prstGeom prst="rect">
            <a:avLst/>
          </a:prstGeom>
          <a:solidFill>
            <a:schemeClr val="dk2"/>
          </a:solidFill>
        </p:spPr>
        <p:txBody>
          <a:bodyPr spcFirstLastPara="1" wrap="square" lIns="91425" tIns="91425" rIns="91425" bIns="91425" anchor="ctr" anchorCtr="0">
            <a:normAutofit/>
          </a:bodyPr>
          <a:lstStyle>
            <a:lvl1pPr lvl="0">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sz="2400" b="1">
                <a:solidFill>
                  <a:schemeClr val="lt1"/>
                </a:solidFill>
                <a:latin typeface="Montserrat"/>
                <a:ea typeface="Montserrat"/>
                <a:cs typeface="Montserrat"/>
                <a:sym typeface="Montserrat"/>
              </a:defRPr>
            </a:lvl9pPr>
          </a:lstStyle>
          <a:p>
            <a:endParaRPr/>
          </a:p>
        </p:txBody>
      </p:sp>
      <p:sp>
        <p:nvSpPr>
          <p:cNvPr id="14" name="Google Shape;14;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311700" y="999925"/>
            <a:ext cx="8520600" cy="2146200"/>
          </a:xfrm>
          <a:prstGeom prst="rect">
            <a:avLst/>
          </a:prstGeom>
        </p:spPr>
        <p:txBody>
          <a:bodyPr spcFirstLastPara="1" wrap="square" lIns="91425" tIns="91425" rIns="91425" bIns="91425" anchor="b" anchorCtr="0">
            <a:norm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highlight>
                  <a:schemeClr val="dk1"/>
                </a:highlight>
              </a:defRPr>
            </a:lvl1pPr>
            <a:lvl2pPr marL="914400" lvl="1" indent="-317500" algn="ctr">
              <a:spcBef>
                <a:spcPts val="0"/>
              </a:spcBef>
              <a:spcAft>
                <a:spcPts val="0"/>
              </a:spcAft>
              <a:buSzPts val="1400"/>
              <a:buChar char="○"/>
              <a:defRPr>
                <a:highlight>
                  <a:schemeClr val="dk1"/>
                </a:highlight>
              </a:defRPr>
            </a:lvl2pPr>
            <a:lvl3pPr marL="1371600" lvl="2" indent="-317500" algn="ctr">
              <a:spcBef>
                <a:spcPts val="0"/>
              </a:spcBef>
              <a:spcAft>
                <a:spcPts val="0"/>
              </a:spcAft>
              <a:buSzPts val="1400"/>
              <a:buChar char="■"/>
              <a:defRPr>
                <a:highlight>
                  <a:schemeClr val="dk1"/>
                </a:highlight>
              </a:defRPr>
            </a:lvl3pPr>
            <a:lvl4pPr marL="1828800" lvl="3" indent="-317500" algn="ctr">
              <a:spcBef>
                <a:spcPts val="0"/>
              </a:spcBef>
              <a:spcAft>
                <a:spcPts val="0"/>
              </a:spcAft>
              <a:buSzPts val="1400"/>
              <a:buChar char="●"/>
              <a:defRPr>
                <a:highlight>
                  <a:schemeClr val="dk1"/>
                </a:highlight>
              </a:defRPr>
            </a:lvl4pPr>
            <a:lvl5pPr marL="2286000" lvl="4" indent="-317500" algn="ctr">
              <a:spcBef>
                <a:spcPts val="0"/>
              </a:spcBef>
              <a:spcAft>
                <a:spcPts val="0"/>
              </a:spcAft>
              <a:buSzPts val="1400"/>
              <a:buChar char="○"/>
              <a:defRPr>
                <a:highlight>
                  <a:schemeClr val="dk1"/>
                </a:highlight>
              </a:defRPr>
            </a:lvl5pPr>
            <a:lvl6pPr marL="2743200" lvl="5" indent="-317500" algn="ctr">
              <a:spcBef>
                <a:spcPts val="0"/>
              </a:spcBef>
              <a:spcAft>
                <a:spcPts val="0"/>
              </a:spcAft>
              <a:buSzPts val="1400"/>
              <a:buChar char="■"/>
              <a:defRPr>
                <a:highlight>
                  <a:schemeClr val="dk1"/>
                </a:highlight>
              </a:defRPr>
            </a:lvl6pPr>
            <a:lvl7pPr marL="3200400" lvl="6" indent="-317500" algn="ctr">
              <a:spcBef>
                <a:spcPts val="0"/>
              </a:spcBef>
              <a:spcAft>
                <a:spcPts val="0"/>
              </a:spcAft>
              <a:buSzPts val="1400"/>
              <a:buChar char="●"/>
              <a:defRPr>
                <a:highlight>
                  <a:schemeClr val="dk1"/>
                </a:highlight>
              </a:defRPr>
            </a:lvl7pPr>
            <a:lvl8pPr marL="3657600" lvl="7" indent="-317500" algn="ctr">
              <a:spcBef>
                <a:spcPts val="0"/>
              </a:spcBef>
              <a:spcAft>
                <a:spcPts val="0"/>
              </a:spcAft>
              <a:buSzPts val="1400"/>
              <a:buChar char="○"/>
              <a:defRPr>
                <a:highlight>
                  <a:schemeClr val="dk1"/>
                </a:highlight>
              </a:defRPr>
            </a:lvl8pPr>
            <a:lvl9pPr marL="4114800" lvl="8" indent="-317500" algn="ctr">
              <a:spcBef>
                <a:spcPts val="0"/>
              </a:spcBef>
              <a:spcAft>
                <a:spcPts val="0"/>
              </a:spcAft>
              <a:buSzPts val="1400"/>
              <a:buChar char="■"/>
              <a:defRPr>
                <a:highlight>
                  <a:schemeClr val="dk1"/>
                </a:highlight>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4"/>
        </a:solidFill>
        <a:effectLst/>
      </p:bgPr>
    </p:bg>
    <p:spTree>
      <p:nvGrpSpPr>
        <p:cNvPr id="1"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344250" y="1403850"/>
            <a:ext cx="8455500" cy="2146800"/>
          </a:xfrm>
          <a:prstGeom prst="rect">
            <a:avLst/>
          </a:prstGeom>
          <a:solidFill>
            <a:srgbClr val="FFFFFF"/>
          </a:solidFill>
        </p:spPr>
        <p:txBody>
          <a:bodyPr spcFirstLastPara="1" wrap="square" lIns="91425" tIns="91425" rIns="91425" bIns="91425" anchor="ctr" anchorCtr="0">
            <a:normAutofit/>
          </a:bodyPr>
          <a:lstStyle>
            <a:lvl1pPr lvl="0" algn="ctr">
              <a:spcBef>
                <a:spcPts val="0"/>
              </a:spcBef>
              <a:spcAft>
                <a:spcPts val="0"/>
              </a:spcAft>
              <a:buSzPts val="4800"/>
              <a:buFont typeface="Playfair Display"/>
              <a:buNone/>
              <a:defRPr sz="4800" b="1">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sz="4800" b="1">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sz="4800" b="1">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sz="4800" b="1">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sz="4800" b="1">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sz="4800" b="1">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sz="4800" b="1">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sz="4800" b="1">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sz="4800" b="1">
                <a:latin typeface="Playfair Display"/>
                <a:ea typeface="Playfair Display"/>
                <a:cs typeface="Playfair Display"/>
                <a:sym typeface="Playfair Display"/>
              </a:defRPr>
            </a:lvl9pPr>
          </a:lstStyle>
          <a:p>
            <a:endParaRPr/>
          </a:p>
        </p:txBody>
      </p:sp>
      <p:sp>
        <p:nvSpPr>
          <p:cNvPr id="18" name="Google Shape;18;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1" name="Google Shape;21;p4"/>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5"/>
          <p:cNvSpPr txBox="1">
            <a:spLocks noGrp="1"/>
          </p:cNvSpPr>
          <p:nvPr>
            <p:ph type="body" idx="1"/>
          </p:nvPr>
        </p:nvSpPr>
        <p:spPr>
          <a:xfrm>
            <a:off x="311700" y="1234050"/>
            <a:ext cx="3999900" cy="33348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234050"/>
            <a:ext cx="3999900" cy="33348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 name="Google Shape;30;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a:endParaRPr/>
          </a:p>
        </p:txBody>
      </p:sp>
      <p:sp>
        <p:nvSpPr>
          <p:cNvPr id="37" name="Google Shape;3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9"/>
          <p:cNvSpPr txBox="1">
            <a:spLocks noGrp="1"/>
          </p:cNvSpPr>
          <p:nvPr>
            <p:ph type="title"/>
          </p:nvPr>
        </p:nvSpPr>
        <p:spPr>
          <a:xfrm>
            <a:off x="265500" y="1081675"/>
            <a:ext cx="4045200" cy="17862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9214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highlight>
                  <a:schemeClr val="lt1"/>
                </a:highlight>
              </a:defRPr>
            </a:lvl1pPr>
            <a:lvl2pPr marL="914400" lvl="1" indent="-317500">
              <a:spcBef>
                <a:spcPts val="0"/>
              </a:spcBef>
              <a:spcAft>
                <a:spcPts val="0"/>
              </a:spcAft>
              <a:buSzPts val="1400"/>
              <a:buChar char="○"/>
              <a:defRPr>
                <a:highlight>
                  <a:schemeClr val="lt1"/>
                </a:highlight>
              </a:defRPr>
            </a:lvl2pPr>
            <a:lvl3pPr marL="1371600" lvl="2" indent="-317500">
              <a:spcBef>
                <a:spcPts val="0"/>
              </a:spcBef>
              <a:spcAft>
                <a:spcPts val="0"/>
              </a:spcAft>
              <a:buSzPts val="1400"/>
              <a:buChar char="■"/>
              <a:defRPr>
                <a:highlight>
                  <a:schemeClr val="lt1"/>
                </a:highlight>
              </a:defRPr>
            </a:lvl3pPr>
            <a:lvl4pPr marL="1828800" lvl="3" indent="-317500">
              <a:spcBef>
                <a:spcPts val="0"/>
              </a:spcBef>
              <a:spcAft>
                <a:spcPts val="0"/>
              </a:spcAft>
              <a:buSzPts val="1400"/>
              <a:buChar char="●"/>
              <a:defRPr>
                <a:highlight>
                  <a:schemeClr val="lt1"/>
                </a:highlight>
              </a:defRPr>
            </a:lvl4pPr>
            <a:lvl5pPr marL="2286000" lvl="4" indent="-317500">
              <a:spcBef>
                <a:spcPts val="0"/>
              </a:spcBef>
              <a:spcAft>
                <a:spcPts val="0"/>
              </a:spcAft>
              <a:buSzPts val="1400"/>
              <a:buChar char="○"/>
              <a:defRPr>
                <a:highlight>
                  <a:schemeClr val="lt1"/>
                </a:highlight>
              </a:defRPr>
            </a:lvl5pPr>
            <a:lvl6pPr marL="2743200" lvl="5" indent="-317500">
              <a:spcBef>
                <a:spcPts val="0"/>
              </a:spcBef>
              <a:spcAft>
                <a:spcPts val="0"/>
              </a:spcAft>
              <a:buSzPts val="1400"/>
              <a:buChar char="■"/>
              <a:defRPr>
                <a:highlight>
                  <a:schemeClr val="lt1"/>
                </a:highlight>
              </a:defRPr>
            </a:lvl6pPr>
            <a:lvl7pPr marL="3200400" lvl="6" indent="-317500">
              <a:spcBef>
                <a:spcPts val="0"/>
              </a:spcBef>
              <a:spcAft>
                <a:spcPts val="0"/>
              </a:spcAft>
              <a:buSzPts val="1400"/>
              <a:buChar char="●"/>
              <a:defRPr>
                <a:highlight>
                  <a:schemeClr val="lt1"/>
                </a:highlight>
              </a:defRPr>
            </a:lvl7pPr>
            <a:lvl8pPr marL="3657600" lvl="7" indent="-317500">
              <a:spcBef>
                <a:spcPts val="0"/>
              </a:spcBef>
              <a:spcAft>
                <a:spcPts val="0"/>
              </a:spcAft>
              <a:buSzPts val="1400"/>
              <a:buChar char="○"/>
              <a:defRPr>
                <a:highlight>
                  <a:schemeClr val="lt1"/>
                </a:highlight>
              </a:defRPr>
            </a:lvl8pPr>
            <a:lvl9pPr marL="4114800" lvl="8" indent="-317500">
              <a:spcBef>
                <a:spcPts val="0"/>
              </a:spcBef>
              <a:spcAft>
                <a:spcPts val="0"/>
              </a:spcAft>
              <a:buSzPts val="1400"/>
              <a:buChar char="■"/>
              <a:defRPr>
                <a:highlight>
                  <a:schemeClr val="lt1"/>
                </a:highlight>
              </a:defRPr>
            </a:lvl9pPr>
          </a:lstStyle>
          <a:p>
            <a:endParaRPr/>
          </a:p>
        </p:txBody>
      </p:sp>
      <p:sp>
        <p:nvSpPr>
          <p:cNvPr id="44" name="Google Shape;4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highlight>
                  <a:schemeClr val="dk1"/>
                </a:highlight>
              </a:defRPr>
            </a:lvl1pPr>
          </a:lstStyle>
          <a:p>
            <a:endParaRPr/>
          </a:p>
        </p:txBody>
      </p:sp>
      <p:sp>
        <p:nvSpPr>
          <p:cNvPr id="47" name="Google Shape;47;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op">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234075"/>
            <a:ext cx="8520600" cy="33348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marL="914400" lvl="1"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marL="1371600" lvl="2"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marL="1828800" lvl="3"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marL="2286000" lvl="4"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marL="2743200" lvl="5"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marL="3200400" lvl="6"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marL="3657600" lvl="7"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marL="4114800" lvl="8" indent="-3175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marL="0" lvl="0" indent="0" algn="r" rtl="0">
              <a:spcBef>
                <a:spcPts val="0"/>
              </a:spcBef>
              <a:spcAft>
                <a:spcPts val="0"/>
              </a:spcAft>
              <a:buNone/>
            </a:pPr>
            <a:fld id="{00000000-1234-1234-1234-123412341234}" type="slidenum">
              <a:rPr lang="es-419"/>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es.wikipedia.org/wiki/B_(lenguaje_de_programaci%C3%B3n)" TargetMode="External"/><Relationship Id="rId3" Type="http://schemas.openxmlformats.org/officeDocument/2006/relationships/hyperlink" Target="https://es.wikipedia.org/wiki/Lenguaje_de_programaci%C3%B3n" TargetMode="External"/><Relationship Id="rId7" Type="http://schemas.openxmlformats.org/officeDocument/2006/relationships/hyperlink" Target="https://es.wikipedia.org/wiki/Laboratorios_Bell"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hyperlink" Target="https://es.wikipedia.org/wiki/1972" TargetMode="External"/><Relationship Id="rId11" Type="http://schemas.openxmlformats.org/officeDocument/2006/relationships/hyperlink" Target="https://es.wikipedia.org/wiki/Unix" TargetMode="External"/><Relationship Id="rId5" Type="http://schemas.openxmlformats.org/officeDocument/2006/relationships/hyperlink" Target="https://es.wikipedia.org/wiki/1969" TargetMode="External"/><Relationship Id="rId10" Type="http://schemas.openxmlformats.org/officeDocument/2006/relationships/hyperlink" Target="https://es.wikipedia.org/wiki/Sistema_operativo" TargetMode="External"/><Relationship Id="rId4" Type="http://schemas.openxmlformats.org/officeDocument/2006/relationships/hyperlink" Target="https://es.wikipedia.org/wiki/Dennis_Ritchie" TargetMode="External"/><Relationship Id="rId9" Type="http://schemas.openxmlformats.org/officeDocument/2006/relationships/hyperlink" Target="https://es.wikipedia.org/wiki/BCPL"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diariofinanciero.com/alta-tecnologia-de-segunda-mano/"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560325" y="1403850"/>
            <a:ext cx="8239500" cy="1422000"/>
          </a:xfrm>
          <a:prstGeom prst="rect">
            <a:avLst/>
          </a:prstGeom>
        </p:spPr>
        <p:txBody>
          <a:bodyPr spcFirstLastPara="1" wrap="square" lIns="91425" tIns="91425" rIns="91425" bIns="91425" anchor="ctr" anchorCtr="0">
            <a:normAutofit/>
          </a:bodyPr>
          <a:lstStyle/>
          <a:p>
            <a:pPr marL="0" lvl="0" indent="0" algn="l" rtl="0">
              <a:lnSpc>
                <a:spcPct val="120000"/>
              </a:lnSpc>
              <a:spcBef>
                <a:spcPts val="0"/>
              </a:spcBef>
              <a:spcAft>
                <a:spcPts val="600"/>
              </a:spcAft>
              <a:buClr>
                <a:schemeClr val="dk2"/>
              </a:buClr>
              <a:buSzPts val="1100"/>
              <a:buFont typeface="Arial"/>
              <a:buNone/>
            </a:pPr>
            <a:r>
              <a:rPr lang="es-419" sz="4800" b="0">
                <a:solidFill>
                  <a:srgbClr val="212529"/>
                </a:solidFill>
                <a:highlight>
                  <a:schemeClr val="lt1"/>
                </a:highlight>
                <a:latin typeface="Montserrat"/>
                <a:ea typeface="Montserrat"/>
                <a:cs typeface="Montserrat"/>
                <a:sym typeface="Montserrat"/>
              </a:rPr>
              <a:t>               </a:t>
            </a:r>
            <a:r>
              <a:rPr lang="es-419" sz="4800">
                <a:solidFill>
                  <a:srgbClr val="212529"/>
                </a:solidFill>
                <a:highlight>
                  <a:schemeClr val="lt1"/>
                </a:highlight>
                <a:latin typeface="Montserrat"/>
                <a:ea typeface="Montserrat"/>
                <a:cs typeface="Montserrat"/>
                <a:sym typeface="Montserrat"/>
              </a:rPr>
              <a:t>Mac OS 7.6</a:t>
            </a:r>
            <a:endParaRPr/>
          </a:p>
        </p:txBody>
      </p:sp>
      <p:sp>
        <p:nvSpPr>
          <p:cNvPr id="59" name="Google Shape;59;p13"/>
          <p:cNvSpPr txBox="1">
            <a:spLocks noGrp="1"/>
          </p:cNvSpPr>
          <p:nvPr>
            <p:ph type="subTitle" idx="1"/>
          </p:nvPr>
        </p:nvSpPr>
        <p:spPr>
          <a:xfrm>
            <a:off x="560325" y="2825850"/>
            <a:ext cx="4901100" cy="967500"/>
          </a:xfrm>
          <a:prstGeom prst="rect">
            <a:avLst/>
          </a:prstGeom>
        </p:spPr>
        <p:txBody>
          <a:bodyPr spcFirstLastPara="1" wrap="square" lIns="91425" tIns="91425" rIns="91425" bIns="91425" anchor="ctr" anchorCtr="0">
            <a:normAutofit fontScale="62500" lnSpcReduction="20000"/>
          </a:bodyPr>
          <a:lstStyle/>
          <a:p>
            <a:pPr marL="0" lvl="0" indent="0" algn="l" rtl="0">
              <a:spcBef>
                <a:spcPts val="0"/>
              </a:spcBef>
              <a:spcAft>
                <a:spcPts val="0"/>
              </a:spcAft>
              <a:buNone/>
            </a:pPr>
            <a:r>
              <a:rPr lang="es-419"/>
              <a:t>Integrantes: </a:t>
            </a:r>
            <a:endParaRPr/>
          </a:p>
          <a:p>
            <a:pPr marL="0" lvl="0" indent="0" algn="l" rtl="0">
              <a:spcBef>
                <a:spcPts val="0"/>
              </a:spcBef>
              <a:spcAft>
                <a:spcPts val="0"/>
              </a:spcAft>
              <a:buNone/>
            </a:pPr>
            <a:r>
              <a:rPr lang="es-419"/>
              <a:t>Quispe Choque Michelle</a:t>
            </a:r>
            <a:endParaRPr/>
          </a:p>
          <a:p>
            <a:pPr marL="0" lvl="0" indent="0" algn="l" rtl="0">
              <a:spcBef>
                <a:spcPts val="0"/>
              </a:spcBef>
              <a:spcAft>
                <a:spcPts val="0"/>
              </a:spcAft>
              <a:buNone/>
            </a:pPr>
            <a:r>
              <a:rPr lang="es-419"/>
              <a:t>Saavedra Velasco Eliana Jasmin</a:t>
            </a:r>
            <a:endParaRPr/>
          </a:p>
          <a:p>
            <a:pPr marL="0" lvl="0" indent="0" algn="l" rtl="0">
              <a:spcBef>
                <a:spcPts val="0"/>
              </a:spcBef>
              <a:spcAft>
                <a:spcPts val="0"/>
              </a:spcAft>
              <a:buNone/>
            </a:pPr>
            <a:r>
              <a:rPr lang="es-419"/>
              <a:t>Camacho Samuel Ludwing</a:t>
            </a:r>
            <a:endParaRPr/>
          </a:p>
        </p:txBody>
      </p:sp>
      <p:pic>
        <p:nvPicPr>
          <p:cNvPr id="60" name="Google Shape;60;p13"/>
          <p:cNvPicPr preferRelativeResize="0"/>
          <p:nvPr/>
        </p:nvPicPr>
        <p:blipFill>
          <a:blip r:embed="rId3">
            <a:alphaModFix/>
          </a:blip>
          <a:stretch>
            <a:fillRect/>
          </a:stretch>
        </p:blipFill>
        <p:spPr>
          <a:xfrm>
            <a:off x="4572000" y="2684875"/>
            <a:ext cx="3521275" cy="24586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419"/>
              <a:t>LENGUAJE DE PROGRAMCION ESTA ESCRITO</a:t>
            </a:r>
            <a:endParaRPr/>
          </a:p>
        </p:txBody>
      </p:sp>
      <p:sp>
        <p:nvSpPr>
          <p:cNvPr id="114" name="Google Shape;114;p22"/>
          <p:cNvSpPr txBox="1">
            <a:spLocks noGrp="1"/>
          </p:cNvSpPr>
          <p:nvPr>
            <p:ph type="body" idx="1"/>
          </p:nvPr>
        </p:nvSpPr>
        <p:spPr>
          <a:xfrm>
            <a:off x="311700" y="1234075"/>
            <a:ext cx="8520600" cy="27105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1018"/>
              <a:buNone/>
            </a:pPr>
            <a:r>
              <a:rPr lang="es-419" sz="1471" b="1" dirty="0">
                <a:solidFill>
                  <a:schemeClr val="bg2"/>
                </a:solidFill>
                <a:latin typeface="Arial"/>
                <a:ea typeface="Arial"/>
                <a:cs typeface="Arial"/>
                <a:sym typeface="Arial"/>
              </a:rPr>
              <a:t>C</a:t>
            </a:r>
            <a:r>
              <a:rPr lang="es-419" sz="1471" dirty="0">
                <a:solidFill>
                  <a:schemeClr val="bg2"/>
                </a:solidFill>
                <a:latin typeface="Arial"/>
                <a:ea typeface="Arial"/>
                <a:cs typeface="Arial"/>
                <a:sym typeface="Arial"/>
              </a:rPr>
              <a:t> es un </a:t>
            </a:r>
            <a:r>
              <a:rPr lang="es-419" sz="1471" dirty="0">
                <a:solidFill>
                  <a:schemeClr val="bg2"/>
                </a:solidFill>
                <a:uFill>
                  <a:noFill/>
                </a:uFill>
                <a:latin typeface="Arial"/>
                <a:ea typeface="Arial"/>
                <a:cs typeface="Arial"/>
                <a:sym typeface="Arial"/>
                <a:hlinkClick r:id="rId3"/>
              </a:rPr>
              <a:t>lenguaje de programación</a:t>
            </a:r>
            <a:r>
              <a:rPr lang="es-419" sz="1471" dirty="0">
                <a:solidFill>
                  <a:schemeClr val="bg2"/>
                </a:solidFill>
                <a:latin typeface="Arial"/>
                <a:ea typeface="Arial"/>
                <a:cs typeface="Arial"/>
                <a:sym typeface="Arial"/>
              </a:rPr>
              <a:t> de propósito general</a:t>
            </a:r>
            <a:r>
              <a:rPr lang="es-419" sz="1471" dirty="0" smtClean="0">
                <a:solidFill>
                  <a:schemeClr val="bg2"/>
                </a:solidFill>
                <a:latin typeface="Arial"/>
                <a:ea typeface="Arial"/>
                <a:cs typeface="Arial"/>
                <a:sym typeface="Arial"/>
              </a:rPr>
              <a:t>​ </a:t>
            </a:r>
            <a:r>
              <a:rPr lang="es-419" sz="1471" dirty="0">
                <a:solidFill>
                  <a:schemeClr val="bg2"/>
                </a:solidFill>
                <a:latin typeface="Arial"/>
                <a:ea typeface="Arial"/>
                <a:cs typeface="Arial"/>
                <a:sym typeface="Arial"/>
              </a:rPr>
              <a:t>originalmente desarrollado por </a:t>
            </a:r>
            <a:r>
              <a:rPr lang="es-419" sz="1471" dirty="0">
                <a:solidFill>
                  <a:schemeClr val="bg2"/>
                </a:solidFill>
                <a:uFill>
                  <a:noFill/>
                </a:uFill>
                <a:latin typeface="Arial"/>
                <a:ea typeface="Arial"/>
                <a:cs typeface="Arial"/>
                <a:sym typeface="Arial"/>
                <a:hlinkClick r:id="rId4"/>
              </a:rPr>
              <a:t>Dennis Ritchie</a:t>
            </a:r>
            <a:r>
              <a:rPr lang="es-419" sz="1471" dirty="0">
                <a:solidFill>
                  <a:schemeClr val="bg2"/>
                </a:solidFill>
                <a:latin typeface="Arial"/>
                <a:ea typeface="Arial"/>
                <a:cs typeface="Arial"/>
                <a:sym typeface="Arial"/>
              </a:rPr>
              <a:t> entre </a:t>
            </a:r>
            <a:r>
              <a:rPr lang="es-419" sz="1471" dirty="0">
                <a:solidFill>
                  <a:schemeClr val="bg2"/>
                </a:solidFill>
                <a:uFill>
                  <a:noFill/>
                </a:uFill>
                <a:latin typeface="Arial"/>
                <a:ea typeface="Arial"/>
                <a:cs typeface="Arial"/>
                <a:sym typeface="Arial"/>
                <a:hlinkClick r:id="rId5"/>
              </a:rPr>
              <a:t>1969</a:t>
            </a:r>
            <a:r>
              <a:rPr lang="es-419" sz="1471" dirty="0">
                <a:solidFill>
                  <a:schemeClr val="bg2"/>
                </a:solidFill>
                <a:latin typeface="Arial"/>
                <a:ea typeface="Arial"/>
                <a:cs typeface="Arial"/>
                <a:sym typeface="Arial"/>
              </a:rPr>
              <a:t> y </a:t>
            </a:r>
            <a:r>
              <a:rPr lang="es-419" sz="1471" dirty="0">
                <a:solidFill>
                  <a:schemeClr val="bg2"/>
                </a:solidFill>
                <a:uFill>
                  <a:noFill/>
                </a:uFill>
                <a:latin typeface="Arial"/>
                <a:ea typeface="Arial"/>
                <a:cs typeface="Arial"/>
                <a:sym typeface="Arial"/>
                <a:hlinkClick r:id="rId6"/>
              </a:rPr>
              <a:t>1972</a:t>
            </a:r>
            <a:r>
              <a:rPr lang="es-419" sz="1471" dirty="0">
                <a:solidFill>
                  <a:schemeClr val="bg2"/>
                </a:solidFill>
                <a:latin typeface="Arial"/>
                <a:ea typeface="Arial"/>
                <a:cs typeface="Arial"/>
                <a:sym typeface="Arial"/>
              </a:rPr>
              <a:t> en los </a:t>
            </a:r>
            <a:r>
              <a:rPr lang="es-419" sz="1471" dirty="0">
                <a:solidFill>
                  <a:schemeClr val="bg2"/>
                </a:solidFill>
                <a:uFill>
                  <a:noFill/>
                </a:uFill>
                <a:latin typeface="Arial"/>
                <a:ea typeface="Arial"/>
                <a:cs typeface="Arial"/>
                <a:sym typeface="Arial"/>
                <a:hlinkClick r:id="rId7"/>
              </a:rPr>
              <a:t>Laboratorios Bell</a:t>
            </a:r>
            <a:r>
              <a:rPr lang="es-419" sz="1471" dirty="0">
                <a:solidFill>
                  <a:schemeClr val="bg2"/>
                </a:solidFill>
                <a:latin typeface="Arial"/>
                <a:ea typeface="Arial"/>
                <a:cs typeface="Arial"/>
                <a:sym typeface="Arial"/>
              </a:rPr>
              <a:t>,​ como evolución del anterior lenguaje </a:t>
            </a:r>
            <a:r>
              <a:rPr lang="es-419" sz="1471" dirty="0">
                <a:solidFill>
                  <a:schemeClr val="bg2"/>
                </a:solidFill>
                <a:uFill>
                  <a:noFill/>
                </a:uFill>
                <a:latin typeface="Arial"/>
                <a:ea typeface="Arial"/>
                <a:cs typeface="Arial"/>
                <a:sym typeface="Arial"/>
                <a:hlinkClick r:id="rId8"/>
              </a:rPr>
              <a:t>B</a:t>
            </a:r>
            <a:r>
              <a:rPr lang="es-419" sz="1471" dirty="0">
                <a:solidFill>
                  <a:schemeClr val="bg2"/>
                </a:solidFill>
                <a:latin typeface="Arial"/>
                <a:ea typeface="Arial"/>
                <a:cs typeface="Arial"/>
                <a:sym typeface="Arial"/>
              </a:rPr>
              <a:t>, a su vez basado en </a:t>
            </a:r>
            <a:r>
              <a:rPr lang="es-419" sz="1471" dirty="0">
                <a:solidFill>
                  <a:schemeClr val="bg2"/>
                </a:solidFill>
                <a:uFill>
                  <a:noFill/>
                </a:uFill>
                <a:latin typeface="Arial"/>
                <a:ea typeface="Arial"/>
                <a:cs typeface="Arial"/>
                <a:sym typeface="Arial"/>
                <a:hlinkClick r:id="rId9"/>
              </a:rPr>
              <a:t>BCPL</a:t>
            </a:r>
            <a:endParaRPr sz="2165" dirty="0">
              <a:solidFill>
                <a:schemeClr val="bg2"/>
              </a:solidFill>
            </a:endParaRPr>
          </a:p>
          <a:p>
            <a:pPr marL="0" lvl="0" indent="0" algn="l" rtl="0">
              <a:lnSpc>
                <a:spcPct val="95000"/>
              </a:lnSpc>
              <a:spcBef>
                <a:spcPts val="1200"/>
              </a:spcBef>
              <a:spcAft>
                <a:spcPts val="0"/>
              </a:spcAft>
              <a:buSzPts val="1018"/>
              <a:buNone/>
            </a:pPr>
            <a:r>
              <a:rPr lang="es-419" sz="1471" dirty="0">
                <a:solidFill>
                  <a:schemeClr val="bg2"/>
                </a:solidFill>
                <a:highlight>
                  <a:srgbClr val="FFFFFF"/>
                </a:highlight>
                <a:latin typeface="Arial"/>
                <a:ea typeface="Arial"/>
                <a:cs typeface="Arial"/>
                <a:sym typeface="Arial"/>
              </a:rPr>
              <a:t>Al igual que B, es un lenguaje orientado a la implementación de </a:t>
            </a:r>
            <a:r>
              <a:rPr lang="es-419" sz="1471" dirty="0">
                <a:solidFill>
                  <a:schemeClr val="bg2"/>
                </a:solidFill>
                <a:highlight>
                  <a:srgbClr val="FFFFFF"/>
                </a:highlight>
                <a:uFill>
                  <a:noFill/>
                </a:uFill>
                <a:latin typeface="Arial"/>
                <a:ea typeface="Arial"/>
                <a:cs typeface="Arial"/>
                <a:sym typeface="Arial"/>
                <a:hlinkClick r:id="rId10">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sistemas operativos</a:t>
            </a:r>
            <a:r>
              <a:rPr lang="es-419" sz="1471" dirty="0">
                <a:solidFill>
                  <a:schemeClr val="bg2"/>
                </a:solidFill>
                <a:highlight>
                  <a:srgbClr val="FFFFFF"/>
                </a:highlight>
                <a:latin typeface="Arial"/>
                <a:ea typeface="Arial"/>
                <a:cs typeface="Arial"/>
                <a:sym typeface="Arial"/>
              </a:rPr>
              <a:t>, concretamente </a:t>
            </a:r>
            <a:r>
              <a:rPr lang="es-419" sz="1471" dirty="0">
                <a:solidFill>
                  <a:schemeClr val="bg2"/>
                </a:solidFill>
                <a:highlight>
                  <a:srgbClr val="FFFFFF"/>
                </a:highlight>
                <a:uFill>
                  <a:noFill/>
                </a:uFill>
                <a:latin typeface="Arial"/>
                <a:ea typeface="Arial"/>
                <a:cs typeface="Arial"/>
                <a:sym typeface="Arial"/>
                <a:hlinkClick r:id="rId11">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Unix</a:t>
            </a:r>
            <a:r>
              <a:rPr lang="es-419" sz="1471" dirty="0">
                <a:solidFill>
                  <a:schemeClr val="bg2"/>
                </a:solidFill>
                <a:highlight>
                  <a:srgbClr val="FFFFFF"/>
                </a:highlight>
                <a:latin typeface="Arial"/>
                <a:ea typeface="Arial"/>
                <a:cs typeface="Arial"/>
                <a:sym typeface="Arial"/>
              </a:rPr>
              <a:t>. C es apreciado por la eficiencia del código que produce y es el lenguaje de programación más popular para crear softwares de sistemas y aplicaciones.</a:t>
            </a:r>
            <a:endParaRPr sz="1471" dirty="0">
              <a:solidFill>
                <a:schemeClr val="bg2"/>
              </a:solidFill>
              <a:highlight>
                <a:srgbClr val="FFFFFF"/>
              </a:highlight>
              <a:latin typeface="Arial"/>
              <a:ea typeface="Arial"/>
              <a:cs typeface="Arial"/>
              <a:sym typeface="Arial"/>
            </a:endParaRPr>
          </a:p>
          <a:p>
            <a:pPr marL="0" lvl="0" indent="0" algn="l" rtl="0">
              <a:lnSpc>
                <a:spcPct val="95000"/>
              </a:lnSpc>
              <a:spcBef>
                <a:spcPts val="600"/>
              </a:spcBef>
              <a:spcAft>
                <a:spcPts val="0"/>
              </a:spcAft>
              <a:buClr>
                <a:schemeClr val="dk2"/>
              </a:buClr>
              <a:buSzPts val="1018"/>
              <a:buFont typeface="Arial"/>
              <a:buNone/>
            </a:pPr>
            <a:endParaRPr sz="1471" dirty="0">
              <a:solidFill>
                <a:srgbClr val="202122"/>
              </a:solidFill>
              <a:highlight>
                <a:srgbClr val="FFFFFF"/>
              </a:highlight>
              <a:latin typeface="Arial"/>
              <a:ea typeface="Arial"/>
              <a:cs typeface="Arial"/>
              <a:sym typeface="Arial"/>
            </a:endParaRPr>
          </a:p>
          <a:p>
            <a:pPr marL="0" lvl="0" indent="0" algn="l" rtl="0">
              <a:lnSpc>
                <a:spcPct val="95000"/>
              </a:lnSpc>
              <a:spcBef>
                <a:spcPts val="600"/>
              </a:spcBef>
              <a:spcAft>
                <a:spcPts val="1200"/>
              </a:spcAft>
              <a:buSzPts val="1018"/>
              <a:buNone/>
            </a:pPr>
            <a:r>
              <a:rPr lang="es-419" sz="1471" dirty="0">
                <a:solidFill>
                  <a:srgbClr val="202122"/>
                </a:solidFill>
                <a:latin typeface="Arial"/>
                <a:ea typeface="Arial"/>
                <a:cs typeface="Arial"/>
                <a:sym typeface="Arial"/>
              </a:rPr>
              <a:t>Es un lenguaje estructurado</a:t>
            </a:r>
            <a:r>
              <a:rPr lang="es-419" sz="1471" dirty="0" smtClean="0">
                <a:solidFill>
                  <a:srgbClr val="202122"/>
                </a:solidFill>
                <a:latin typeface="Arial"/>
                <a:ea typeface="Arial"/>
                <a:cs typeface="Arial"/>
                <a:sym typeface="Arial"/>
              </a:rPr>
              <a:t>, </a:t>
            </a:r>
            <a:r>
              <a:rPr lang="es-419" sz="1471" dirty="0">
                <a:solidFill>
                  <a:srgbClr val="202122"/>
                </a:solidFill>
                <a:latin typeface="Arial"/>
                <a:ea typeface="Arial"/>
                <a:cs typeface="Arial"/>
                <a:sym typeface="Arial"/>
              </a:rPr>
              <a:t>tiene estructuras de control y tipos de datos estructurados definidos por el programador a partir de los tipos atómicos típicos y mediante arreglos, estructuras, uniones y punteros, incluidos los que apuntan a una función</a:t>
            </a:r>
            <a:endParaRPr sz="2165"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Google Shape;119;p23"/>
          <p:cNvPicPr preferRelativeResize="0"/>
          <p:nvPr/>
        </p:nvPicPr>
        <p:blipFill>
          <a:blip r:embed="rId3">
            <a:alphaModFix/>
          </a:blip>
          <a:stretch>
            <a:fillRect/>
          </a:stretch>
        </p:blipFill>
        <p:spPr>
          <a:xfrm>
            <a:off x="2012597" y="361591"/>
            <a:ext cx="4857550" cy="2481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ES" dirty="0" smtClean="0"/>
              <a:t>R</a:t>
            </a:r>
            <a:r>
              <a:rPr lang="es-419" dirty="0" smtClean="0"/>
              <a:t>equerimientos del sistema</a:t>
            </a:r>
            <a:endParaRPr lang="es-ES" dirty="0"/>
          </a:p>
        </p:txBody>
      </p:sp>
      <p:sp>
        <p:nvSpPr>
          <p:cNvPr id="3" name="Marcador de texto 2"/>
          <p:cNvSpPr>
            <a:spLocks noGrp="1"/>
          </p:cNvSpPr>
          <p:nvPr>
            <p:ph type="body" idx="1"/>
          </p:nvPr>
        </p:nvSpPr>
        <p:spPr/>
        <p:txBody>
          <a:bodyPr/>
          <a:lstStyle/>
          <a:p>
            <a:r>
              <a:rPr lang="es-ES" i="1" dirty="0"/>
              <a:t>Una Mac o un clone que sea 32-bits limpia y que tenga por lo menos un microprocesador Motorola 68030.</a:t>
            </a:r>
            <a:endParaRPr lang="es-ES" dirty="0"/>
          </a:p>
          <a:p>
            <a:r>
              <a:rPr lang="es-ES" i="1" dirty="0"/>
              <a:t>70 MB disponible de espacio de Disco Duro. Se requiere por lo menos 8MB de RAM instalada, con 8MB adicionales entre la RAM instalada o la memoria virtual.</a:t>
            </a:r>
            <a:endParaRPr lang="es-ES" dirty="0"/>
          </a:p>
          <a:p>
            <a:pPr marL="114300" indent="0">
              <a:buNone/>
            </a:pPr>
            <a:endParaRPr lang="es-ES" dirty="0"/>
          </a:p>
        </p:txBody>
      </p:sp>
    </p:spTree>
    <p:extLst>
      <p:ext uri="{BB962C8B-B14F-4D97-AF65-F5344CB8AC3E}">
        <p14:creationId xmlns:p14="http://schemas.microsoft.com/office/powerpoint/2010/main" val="2694430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1200"/>
              </a:spcBef>
              <a:spcAft>
                <a:spcPts val="1200"/>
              </a:spcAft>
              <a:buNone/>
            </a:pPr>
            <a:r>
              <a:rPr lang="es-419"/>
              <a:t>MEJORAS</a:t>
            </a:r>
            <a:endParaRPr/>
          </a:p>
        </p:txBody>
      </p:sp>
      <p:sp>
        <p:nvSpPr>
          <p:cNvPr id="125" name="Google Shape;125;p24"/>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Autofit/>
          </a:bodyPr>
          <a:lstStyle/>
          <a:p>
            <a:pPr marL="0" lvl="0" indent="0" algn="l" rtl="0">
              <a:lnSpc>
                <a:spcPct val="105000"/>
              </a:lnSpc>
              <a:spcBef>
                <a:spcPts val="1200"/>
              </a:spcBef>
              <a:spcAft>
                <a:spcPts val="0"/>
              </a:spcAft>
              <a:buNone/>
            </a:pPr>
            <a:r>
              <a:rPr lang="es-419" sz="1400">
                <a:solidFill>
                  <a:srgbClr val="212529"/>
                </a:solidFill>
                <a:highlight>
                  <a:srgbClr val="FFFFFF"/>
                </a:highlight>
                <a:latin typeface="Arial"/>
                <a:ea typeface="Arial"/>
                <a:cs typeface="Arial"/>
                <a:sym typeface="Arial"/>
              </a:rPr>
              <a:t>Con Mac OS 7.6 que incluía las siguientes mejoras:</a:t>
            </a:r>
            <a:endParaRPr sz="1400">
              <a:solidFill>
                <a:srgbClr val="212529"/>
              </a:solidFill>
              <a:highlight>
                <a:srgbClr val="FFFFFF"/>
              </a:highlight>
              <a:latin typeface="Arial"/>
              <a:ea typeface="Arial"/>
              <a:cs typeface="Arial"/>
              <a:sym typeface="Arial"/>
            </a:endParaRPr>
          </a:p>
          <a:p>
            <a:pPr marL="0" lvl="0" indent="0" algn="l" rtl="0">
              <a:lnSpc>
                <a:spcPct val="105000"/>
              </a:lnSpc>
              <a:spcBef>
                <a:spcPts val="1200"/>
              </a:spcBef>
              <a:spcAft>
                <a:spcPts val="0"/>
              </a:spcAft>
              <a:buNone/>
            </a:pPr>
            <a:r>
              <a:rPr lang="es-419" sz="1400">
                <a:solidFill>
                  <a:srgbClr val="212529"/>
                </a:solidFill>
                <a:highlight>
                  <a:srgbClr val="FFFFFF"/>
                </a:highlight>
                <a:latin typeface="Arial"/>
                <a:ea typeface="Arial"/>
                <a:cs typeface="Arial"/>
                <a:sym typeface="Arial"/>
              </a:rPr>
              <a:t>El elemento de menú " Acerca de este Macintosh... " se reemplazó por "Acerca de este equipo...", y las referencias a "Macintosh" se reemplazaron por " Mac OS ".</a:t>
            </a:r>
            <a:endParaRPr sz="1400">
              <a:solidFill>
                <a:srgbClr val="212529"/>
              </a:solidFill>
              <a:highlight>
                <a:srgbClr val="FFFFFF"/>
              </a:highlight>
              <a:latin typeface="Arial"/>
              <a:ea typeface="Arial"/>
              <a:cs typeface="Arial"/>
              <a:sym typeface="Arial"/>
            </a:endParaRPr>
          </a:p>
          <a:p>
            <a:pPr marL="0" lvl="0" indent="0" algn="l" rtl="0">
              <a:lnSpc>
                <a:spcPct val="105000"/>
              </a:lnSpc>
              <a:spcBef>
                <a:spcPts val="1200"/>
              </a:spcBef>
              <a:spcAft>
                <a:spcPts val="0"/>
              </a:spcAft>
              <a:buNone/>
            </a:pPr>
            <a:r>
              <a:rPr lang="es-419" sz="1400">
                <a:solidFill>
                  <a:srgbClr val="212529"/>
                </a:solidFill>
                <a:highlight>
                  <a:srgbClr val="FFFFFF"/>
                </a:highlight>
                <a:latin typeface="Arial"/>
                <a:ea typeface="Arial"/>
                <a:cs typeface="Arial"/>
                <a:sym typeface="Arial"/>
              </a:rPr>
              <a:t>Los paneles de control y los accesorios de escritorio que son, estrictamente hablando, programas de aplicación ( códigos de creador APPC y APPD ) ahora se redirigen a la carpeta Paneles de control y la carpeta Elementos de menú de Apple , respectivamente.</a:t>
            </a:r>
            <a:endParaRPr sz="1400">
              <a:solidFill>
                <a:srgbClr val="212529"/>
              </a:solidFill>
              <a:highlight>
                <a:srgbClr val="FFFFFF"/>
              </a:highlight>
              <a:latin typeface="Arial"/>
              <a:ea typeface="Arial"/>
              <a:cs typeface="Arial"/>
              <a:sym typeface="Arial"/>
            </a:endParaRPr>
          </a:p>
          <a:p>
            <a:pPr marL="0" lvl="0" indent="0" algn="l" rtl="0">
              <a:lnSpc>
                <a:spcPct val="105000"/>
              </a:lnSpc>
              <a:spcBef>
                <a:spcPts val="1200"/>
              </a:spcBef>
              <a:spcAft>
                <a:spcPts val="0"/>
              </a:spcAft>
              <a:buNone/>
            </a:pPr>
            <a:r>
              <a:rPr lang="es-419" sz="1400">
                <a:solidFill>
                  <a:srgbClr val="212529"/>
                </a:solidFill>
                <a:highlight>
                  <a:srgbClr val="FFFFFF"/>
                </a:highlight>
                <a:latin typeface="Arial"/>
                <a:ea typeface="Arial"/>
                <a:cs typeface="Arial"/>
                <a:sym typeface="Arial"/>
              </a:rPr>
              <a:t>Ahora se puede mostrar una mayor cantidad de archivos en una sola ventana.</a:t>
            </a:r>
            <a:endParaRPr sz="1400">
              <a:solidFill>
                <a:srgbClr val="212529"/>
              </a:solidFill>
              <a:highlight>
                <a:srgbClr val="FFFFFF"/>
              </a:highlight>
              <a:latin typeface="Arial"/>
              <a:ea typeface="Arial"/>
              <a:cs typeface="Arial"/>
              <a:sym typeface="Arial"/>
            </a:endParaRPr>
          </a:p>
          <a:p>
            <a:pPr marL="0" lvl="0" indent="0" algn="l" rtl="0">
              <a:lnSpc>
                <a:spcPct val="105000"/>
              </a:lnSpc>
              <a:spcBef>
                <a:spcPts val="1200"/>
              </a:spcBef>
              <a:spcAft>
                <a:spcPts val="0"/>
              </a:spcAft>
              <a:buNone/>
            </a:pPr>
            <a:r>
              <a:rPr lang="es-419" sz="1400">
                <a:solidFill>
                  <a:srgbClr val="212529"/>
                </a:solidFill>
                <a:highlight>
                  <a:srgbClr val="FFFFFF"/>
                </a:highlight>
                <a:latin typeface="Arial"/>
                <a:ea typeface="Arial"/>
                <a:cs typeface="Arial"/>
                <a:sym typeface="Arial"/>
              </a:rPr>
              <a:t>La ventana Obtener información del Finder muestra los valores correctos para volúmenes con un tamaño superior a 2 GB .</a:t>
            </a:r>
            <a:endParaRPr sz="1400">
              <a:solidFill>
                <a:srgbClr val="212529"/>
              </a:solidFill>
              <a:highlight>
                <a:srgbClr val="FFFFFF"/>
              </a:highlight>
              <a:latin typeface="Arial"/>
              <a:ea typeface="Arial"/>
              <a:cs typeface="Arial"/>
              <a:sym typeface="Arial"/>
            </a:endParaRPr>
          </a:p>
          <a:p>
            <a:pPr marL="0" lvl="0" indent="0" algn="l" rtl="0">
              <a:lnSpc>
                <a:spcPct val="105000"/>
              </a:lnSpc>
              <a:spcBef>
                <a:spcPts val="1200"/>
              </a:spcBef>
              <a:spcAft>
                <a:spcPts val="1200"/>
              </a:spcAft>
              <a:buNone/>
            </a:pPr>
            <a:r>
              <a:rPr lang="es-419" sz="1400">
                <a:solidFill>
                  <a:srgbClr val="212529"/>
                </a:solidFill>
                <a:highlight>
                  <a:srgbClr val="FFFFFF"/>
                </a:highlight>
                <a:latin typeface="Arial"/>
                <a:ea typeface="Arial"/>
                <a:cs typeface="Arial"/>
                <a:sym typeface="Arial"/>
              </a:rPr>
              <a:t>Se corrigió un error en el que los íconos de la tarjeta PCMCIA no reaparecían después de la suspensión en los modelos PowerBook 190, 540 y 5300.</a:t>
            </a:r>
            <a:endParaRPr sz="20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2" name="Apple Macintosh - MacOS 7.6.1 (1997) by Apple Compute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274" y="572700"/>
            <a:ext cx="9144000" cy="4467332"/>
          </a:xfrm>
          <a:prstGeom prst="rect">
            <a:avLst/>
          </a:prstGeom>
        </p:spPr>
      </p:pic>
      <p:sp>
        <p:nvSpPr>
          <p:cNvPr id="3" name="Título 2"/>
          <p:cNvSpPr>
            <a:spLocks noGrp="1"/>
          </p:cNvSpPr>
          <p:nvPr>
            <p:ph type="title"/>
          </p:nvPr>
        </p:nvSpPr>
        <p:spPr>
          <a:xfrm>
            <a:off x="311700" y="0"/>
            <a:ext cx="8520600" cy="572700"/>
          </a:xfrm>
        </p:spPr>
        <p:txBody>
          <a:bodyPr>
            <a:normAutofit fontScale="90000"/>
          </a:bodyPr>
          <a:lstStyle/>
          <a:p>
            <a:pPr algn="ctr"/>
            <a:r>
              <a:rPr lang="es-ES" dirty="0" smtClean="0"/>
              <a:t>M</a:t>
            </a:r>
            <a:r>
              <a:rPr lang="es-419" dirty="0" smtClean="0"/>
              <a:t>anejo del Sistema</a:t>
            </a:r>
            <a:endParaRPr lang="es-ES" dirty="0"/>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196750" y="5456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419"/>
              <a:t>HISTORIA</a:t>
            </a:r>
            <a:endParaRPr/>
          </a:p>
        </p:txBody>
      </p:sp>
      <p:sp>
        <p:nvSpPr>
          <p:cNvPr id="66" name="Google Shape;66;p14"/>
          <p:cNvSpPr txBox="1">
            <a:spLocks noGrp="1"/>
          </p:cNvSpPr>
          <p:nvPr>
            <p:ph type="body" idx="1"/>
          </p:nvPr>
        </p:nvSpPr>
        <p:spPr>
          <a:xfrm>
            <a:off x="311700" y="1246475"/>
            <a:ext cx="4348500" cy="3334800"/>
          </a:xfrm>
          <a:prstGeom prst="rect">
            <a:avLst/>
          </a:prstGeom>
        </p:spPr>
        <p:txBody>
          <a:bodyPr spcFirstLastPara="1" wrap="square" lIns="91425" tIns="91425" rIns="91425" bIns="91425" anchor="t" anchorCtr="0">
            <a:normAutofit fontScale="32500" lnSpcReduction="20000"/>
          </a:bodyPr>
          <a:lstStyle/>
          <a:p>
            <a:pPr marL="0" lvl="0" indent="0" algn="l" rtl="0">
              <a:spcBef>
                <a:spcPts val="1200"/>
              </a:spcBef>
              <a:spcAft>
                <a:spcPts val="0"/>
              </a:spcAft>
              <a:buNone/>
            </a:pPr>
            <a:r>
              <a:rPr lang="es-419" sz="4300">
                <a:latin typeface="Arial"/>
                <a:ea typeface="Arial"/>
                <a:cs typeface="Arial"/>
                <a:sym typeface="Arial"/>
              </a:rPr>
              <a:t>Mac OS (del inglés Macintosh Operating System, en español Sistema Operativo de Macintosh) es el nombre del sistema operativo creado por Apple para su línea de computadoras Macintosh.</a:t>
            </a:r>
            <a:endParaRPr sz="4300">
              <a:latin typeface="Arial"/>
              <a:ea typeface="Arial"/>
              <a:cs typeface="Arial"/>
              <a:sym typeface="Arial"/>
            </a:endParaRPr>
          </a:p>
          <a:p>
            <a:pPr marL="0" lvl="0" indent="0" algn="l" rtl="0">
              <a:spcBef>
                <a:spcPts val="1200"/>
              </a:spcBef>
              <a:spcAft>
                <a:spcPts val="0"/>
              </a:spcAft>
              <a:buNone/>
            </a:pPr>
            <a:r>
              <a:rPr lang="es-419" sz="4300">
                <a:solidFill>
                  <a:srgbClr val="202122"/>
                </a:solidFill>
                <a:highlight>
                  <a:srgbClr val="FFFFFF"/>
                </a:highlight>
                <a:latin typeface="Arial"/>
                <a:ea typeface="Arial"/>
                <a:cs typeface="Arial"/>
                <a:sym typeface="Arial"/>
              </a:rPr>
              <a:t>El Mac OS puede ser dividido en dos familias:</a:t>
            </a:r>
            <a:endParaRPr sz="4300">
              <a:solidFill>
                <a:srgbClr val="202122"/>
              </a:solidFill>
              <a:highlight>
                <a:srgbClr val="FFFFFF"/>
              </a:highlight>
              <a:latin typeface="Arial"/>
              <a:ea typeface="Arial"/>
              <a:cs typeface="Arial"/>
              <a:sym typeface="Arial"/>
            </a:endParaRPr>
          </a:p>
          <a:p>
            <a:pPr marL="0" lvl="0" indent="0" algn="l" rtl="0">
              <a:spcBef>
                <a:spcPts val="1200"/>
              </a:spcBef>
              <a:spcAft>
                <a:spcPts val="0"/>
              </a:spcAft>
              <a:buNone/>
            </a:pPr>
            <a:r>
              <a:rPr lang="es-419" sz="4300">
                <a:solidFill>
                  <a:srgbClr val="202122"/>
                </a:solidFill>
                <a:highlight>
                  <a:srgbClr val="FFFFFF"/>
                </a:highlight>
                <a:latin typeface="Arial"/>
                <a:ea typeface="Arial"/>
                <a:cs typeface="Arial"/>
                <a:sym typeface="Arial"/>
              </a:rPr>
              <a:t>La familia Mac OS Classic, basada en el código propio de Apple Computer.</a:t>
            </a:r>
            <a:endParaRPr sz="4300">
              <a:solidFill>
                <a:srgbClr val="202122"/>
              </a:solidFill>
              <a:highlight>
                <a:srgbClr val="FFFFFF"/>
              </a:highlight>
              <a:latin typeface="Arial"/>
              <a:ea typeface="Arial"/>
              <a:cs typeface="Arial"/>
              <a:sym typeface="Arial"/>
            </a:endParaRPr>
          </a:p>
          <a:p>
            <a:pPr marL="0" lvl="0" indent="0" algn="l" rtl="0">
              <a:spcBef>
                <a:spcPts val="1200"/>
              </a:spcBef>
              <a:spcAft>
                <a:spcPts val="0"/>
              </a:spcAft>
              <a:buNone/>
            </a:pPr>
            <a:r>
              <a:rPr lang="es-419" sz="4300">
                <a:solidFill>
                  <a:srgbClr val="202122"/>
                </a:solidFill>
                <a:highlight>
                  <a:srgbClr val="FFFFFF"/>
                </a:highlight>
                <a:latin typeface="Arial"/>
                <a:ea typeface="Arial"/>
                <a:cs typeface="Arial"/>
                <a:sym typeface="Arial"/>
              </a:rPr>
              <a:t>El Sistema Operativo Mac OS X, desarrollado a partir de la familia Mac OS Classic y NeXTSTEP, el cual estaba basado en UNIX.</a:t>
            </a:r>
            <a:endParaRPr sz="4300">
              <a:solidFill>
                <a:srgbClr val="202122"/>
              </a:solidFill>
              <a:highlight>
                <a:srgbClr val="FFFFFF"/>
              </a:highlight>
              <a:latin typeface="Arial"/>
              <a:ea typeface="Arial"/>
              <a:cs typeface="Arial"/>
              <a:sym typeface="Arial"/>
            </a:endParaRPr>
          </a:p>
          <a:p>
            <a:pPr marL="0" lvl="0" indent="0" algn="l" rtl="0">
              <a:spcBef>
                <a:spcPts val="1200"/>
              </a:spcBef>
              <a:spcAft>
                <a:spcPts val="0"/>
              </a:spcAft>
              <a:buNone/>
            </a:pPr>
            <a:endParaRPr sz="1050">
              <a:solidFill>
                <a:srgbClr val="202122"/>
              </a:solidFill>
              <a:highlight>
                <a:srgbClr val="FFFFFF"/>
              </a:highlight>
              <a:latin typeface="Arial"/>
              <a:ea typeface="Arial"/>
              <a:cs typeface="Arial"/>
              <a:sym typeface="Arial"/>
            </a:endParaRPr>
          </a:p>
          <a:p>
            <a:pPr marL="0" lvl="0" indent="0" algn="l" rtl="0">
              <a:spcBef>
                <a:spcPts val="1200"/>
              </a:spcBef>
              <a:spcAft>
                <a:spcPts val="0"/>
              </a:spcAft>
              <a:buClr>
                <a:schemeClr val="dk2"/>
              </a:buClr>
              <a:buSzPct val="84615"/>
              <a:buFont typeface="Arial"/>
              <a:buNone/>
            </a:pPr>
            <a:endParaRPr sz="1300">
              <a:solidFill>
                <a:srgbClr val="222222"/>
              </a:solidFill>
              <a:highlight>
                <a:srgbClr val="FFFFFF"/>
              </a:highlight>
              <a:latin typeface="Arial"/>
              <a:ea typeface="Arial"/>
              <a:cs typeface="Arial"/>
              <a:sym typeface="Arial"/>
            </a:endParaRPr>
          </a:p>
          <a:p>
            <a:pPr marL="0" lvl="0" indent="0" algn="l" rtl="0">
              <a:spcBef>
                <a:spcPts val="1200"/>
              </a:spcBef>
              <a:spcAft>
                <a:spcPts val="1200"/>
              </a:spcAft>
              <a:buNone/>
            </a:pPr>
            <a:endParaRPr/>
          </a:p>
        </p:txBody>
      </p:sp>
      <p:sp>
        <p:nvSpPr>
          <p:cNvPr id="67" name="Google Shape;67;p14"/>
          <p:cNvSpPr txBox="1"/>
          <p:nvPr/>
        </p:nvSpPr>
        <p:spPr>
          <a:xfrm>
            <a:off x="4711600" y="1118300"/>
            <a:ext cx="4348500" cy="3374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2"/>
              </a:buClr>
              <a:buSzPts val="1100"/>
              <a:buFont typeface="Arial"/>
              <a:buNone/>
            </a:pPr>
            <a:r>
              <a:rPr lang="es-419">
                <a:solidFill>
                  <a:schemeClr val="dk2"/>
                </a:solidFill>
              </a:rPr>
              <a:t>Antes de que lanzara la versión MAC OS 7.6, se lanzaron distintas versiones, denominadas “sistemas”, que establecieron las bases del sistema operativo, y se fueron introduciendo mejoras y cambios desde </a:t>
            </a:r>
            <a:r>
              <a:rPr lang="es-419" b="1">
                <a:solidFill>
                  <a:schemeClr val="dk2"/>
                </a:solidFill>
              </a:rPr>
              <a:t>sistema 1 (1984)</a:t>
            </a:r>
            <a:r>
              <a:rPr lang="es-419">
                <a:solidFill>
                  <a:schemeClr val="dk2"/>
                </a:solidFill>
              </a:rPr>
              <a:t> hasta </a:t>
            </a:r>
            <a:r>
              <a:rPr lang="es-419" b="1">
                <a:solidFill>
                  <a:schemeClr val="dk2"/>
                </a:solidFill>
              </a:rPr>
              <a:t>sistema 7 (1991)</a:t>
            </a:r>
            <a:r>
              <a:rPr lang="es-419">
                <a:solidFill>
                  <a:schemeClr val="dk2"/>
                </a:solidFill>
              </a:rPr>
              <a:t>.</a:t>
            </a:r>
            <a:endParaRPr>
              <a:solidFill>
                <a:schemeClr val="dk2"/>
              </a:solidFill>
            </a:endParaRPr>
          </a:p>
          <a:p>
            <a:pPr marL="0" lvl="0" indent="0" algn="l" rtl="0">
              <a:lnSpc>
                <a:spcPct val="115000"/>
              </a:lnSpc>
              <a:spcBef>
                <a:spcPts val="0"/>
              </a:spcBef>
              <a:spcAft>
                <a:spcPts val="0"/>
              </a:spcAft>
              <a:buClr>
                <a:schemeClr val="dk2"/>
              </a:buClr>
              <a:buSzPts val="1100"/>
              <a:buFont typeface="Arial"/>
              <a:buNone/>
            </a:pPr>
            <a:r>
              <a:rPr lang="es-419">
                <a:solidFill>
                  <a:schemeClr val="dk2"/>
                </a:solidFill>
              </a:rPr>
              <a:t>En estas versiones de Mac OS System, Apple revolucionó la industria de la informática personal, creando un interfaz gráfico, con iconos y el uso de diferentes tipografías.</a:t>
            </a:r>
            <a:endParaRPr>
              <a:solidFill>
                <a:schemeClr val="dk2"/>
              </a:solidFill>
            </a:endParaRPr>
          </a:p>
          <a:p>
            <a:pPr marL="0" lvl="0" indent="0" algn="l" rtl="0">
              <a:lnSpc>
                <a:spcPct val="115000"/>
              </a:lnSpc>
              <a:spcBef>
                <a:spcPts val="0"/>
              </a:spcBef>
              <a:spcAft>
                <a:spcPts val="0"/>
              </a:spcAft>
              <a:buClr>
                <a:schemeClr val="dk2"/>
              </a:buClr>
              <a:buSzPts val="1100"/>
              <a:buFont typeface="Arial"/>
              <a:buNone/>
            </a:pPr>
            <a:r>
              <a:rPr lang="es-419">
                <a:solidFill>
                  <a:schemeClr val="dk2"/>
                </a:solidFill>
              </a:rPr>
              <a:t>Sin embargo, uno de sus grandes problemas es que no estaba implementada la multitarea.</a:t>
            </a:r>
            <a:endParaRPr>
              <a:solidFill>
                <a:schemeClr val="dk2"/>
              </a:solidFill>
            </a:endParaRPr>
          </a:p>
          <a:p>
            <a:pPr marL="0" lvl="0" indent="0" algn="l" rtl="0">
              <a:spcBef>
                <a:spcPts val="0"/>
              </a:spcBef>
              <a:spcAft>
                <a:spcPts val="0"/>
              </a:spcAft>
              <a:buNone/>
            </a:pPr>
            <a:endParaRPr>
              <a:latin typeface="Playfair Display"/>
              <a:ea typeface="Playfair Display"/>
              <a:cs typeface="Playfair Display"/>
              <a:sym typeface="Playfair Display"/>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5"/>
          <p:cNvSpPr txBox="1">
            <a:spLocks noGrp="1"/>
          </p:cNvSpPr>
          <p:nvPr>
            <p:ph type="body" idx="1"/>
          </p:nvPr>
        </p:nvSpPr>
        <p:spPr>
          <a:xfrm>
            <a:off x="402100" y="359425"/>
            <a:ext cx="8430300" cy="4209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419">
                <a:latin typeface="Arial"/>
                <a:ea typeface="Arial"/>
                <a:cs typeface="Arial"/>
                <a:sym typeface="Arial"/>
              </a:rPr>
              <a:t>SYSTEM 1                                                             SYSTEM 7</a:t>
            </a:r>
            <a:endParaRPr>
              <a:latin typeface="Arial"/>
              <a:ea typeface="Arial"/>
              <a:cs typeface="Arial"/>
              <a:sym typeface="Arial"/>
            </a:endParaRPr>
          </a:p>
        </p:txBody>
      </p:sp>
      <p:pic>
        <p:nvPicPr>
          <p:cNvPr id="73" name="Google Shape;73;p15"/>
          <p:cNvPicPr preferRelativeResize="0"/>
          <p:nvPr/>
        </p:nvPicPr>
        <p:blipFill>
          <a:blip r:embed="rId3">
            <a:alphaModFix/>
          </a:blip>
          <a:stretch>
            <a:fillRect/>
          </a:stretch>
        </p:blipFill>
        <p:spPr>
          <a:xfrm>
            <a:off x="464075" y="1131175"/>
            <a:ext cx="3923400" cy="2881150"/>
          </a:xfrm>
          <a:prstGeom prst="rect">
            <a:avLst/>
          </a:prstGeom>
          <a:noFill/>
          <a:ln>
            <a:noFill/>
          </a:ln>
        </p:spPr>
      </p:pic>
      <p:pic>
        <p:nvPicPr>
          <p:cNvPr id="74" name="Google Shape;74;p15"/>
          <p:cNvPicPr preferRelativeResize="0"/>
          <p:nvPr/>
        </p:nvPicPr>
        <p:blipFill>
          <a:blip r:embed="rId4">
            <a:alphaModFix/>
          </a:blip>
          <a:stretch>
            <a:fillRect/>
          </a:stretch>
        </p:blipFill>
        <p:spPr>
          <a:xfrm>
            <a:off x="4572000" y="1131175"/>
            <a:ext cx="4207700" cy="3021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2"/>
              </a:buClr>
              <a:buSzPts val="1100"/>
              <a:buFont typeface="Arial"/>
              <a:buNone/>
            </a:pPr>
            <a:r>
              <a:rPr lang="es-419" sz="1200">
                <a:solidFill>
                  <a:srgbClr val="212529"/>
                </a:solidFill>
                <a:highlight>
                  <a:srgbClr val="FFFFFF"/>
                </a:highlight>
                <a:latin typeface="Arial"/>
                <a:ea typeface="Arial"/>
                <a:cs typeface="Arial"/>
                <a:sym typeface="Arial"/>
              </a:rPr>
              <a:t>La estrategia diseñada por Apple para llevar adelante su sistema operativo de nueva generación, Rhapsody, ha cumplido su primera fase con el anuncio de la versión 7.6 del Mac OS.</a:t>
            </a:r>
            <a:endParaRPr sz="1200">
              <a:solidFill>
                <a:srgbClr val="212529"/>
              </a:solidFill>
              <a:highlight>
                <a:srgbClr val="FFFFFF"/>
              </a:highlight>
              <a:latin typeface="Arial"/>
              <a:ea typeface="Arial"/>
              <a:cs typeface="Arial"/>
              <a:sym typeface="Arial"/>
            </a:endParaRPr>
          </a:p>
          <a:p>
            <a:pPr marL="0" lvl="0" indent="0" algn="l" rtl="0">
              <a:spcBef>
                <a:spcPts val="1200"/>
              </a:spcBef>
              <a:spcAft>
                <a:spcPts val="0"/>
              </a:spcAft>
              <a:buClr>
                <a:schemeClr val="dk2"/>
              </a:buClr>
              <a:buSzPts val="1100"/>
              <a:buFont typeface="Arial"/>
              <a:buNone/>
            </a:pPr>
            <a:r>
              <a:rPr lang="es-419" sz="1200">
                <a:solidFill>
                  <a:srgbClr val="212529"/>
                </a:solidFill>
                <a:highlight>
                  <a:srgbClr val="FFFFFF"/>
                </a:highlight>
                <a:latin typeface="Arial"/>
                <a:ea typeface="Arial"/>
                <a:cs typeface="Arial"/>
                <a:sym typeface="Arial"/>
              </a:rPr>
              <a:t>Esta revisión del sistema operativo ofrece, entre otras características, mejor acceso a la WWW, al incorporar Apple Internet Connection Kit 1.1.5, OpenDoc 1.1.1 y Cyberdog 1.2 sólo para PowerPC, Apple Remote Access Cliente 2.1, Open Transport 1.1.1 y PPP, y TCP/IP 1.1; soporte para software por componentes que elimina la necesidad de tener múltiples aplicaciones; y mayor compatibilidad con archivos DOS y Windows.</a:t>
            </a:r>
            <a:endParaRPr sz="1200">
              <a:solidFill>
                <a:srgbClr val="212529"/>
              </a:solidFill>
              <a:highlight>
                <a:srgbClr val="FFFFFF"/>
              </a:highlight>
              <a:latin typeface="Arial"/>
              <a:ea typeface="Arial"/>
              <a:cs typeface="Arial"/>
              <a:sym typeface="Arial"/>
            </a:endParaRPr>
          </a:p>
          <a:p>
            <a:pPr marL="0" lvl="0" indent="0" algn="l" rtl="0">
              <a:spcBef>
                <a:spcPts val="1200"/>
              </a:spcBef>
              <a:spcAft>
                <a:spcPts val="0"/>
              </a:spcAft>
              <a:buClr>
                <a:schemeClr val="dk2"/>
              </a:buClr>
              <a:buSzPts val="1100"/>
              <a:buFont typeface="Arial"/>
              <a:buNone/>
            </a:pPr>
            <a:r>
              <a:rPr lang="es-419" sz="1200">
                <a:solidFill>
                  <a:srgbClr val="212529"/>
                </a:solidFill>
                <a:highlight>
                  <a:srgbClr val="FFFFFF"/>
                </a:highlight>
                <a:latin typeface="Arial"/>
                <a:ea typeface="Arial"/>
                <a:cs typeface="Arial"/>
                <a:sym typeface="Arial"/>
              </a:rPr>
              <a:t>En el futuro, Apple está preparando una estrategia dual (como se muestra en el cuadro) consistente en ofrecer una revisión del Mac OS cada seis meses y, al mismo tiempo, acelerar el desarrollo de un nuevo sistema operativo, Rhapsody, basado en la conjunción de las tecnologías de Apple y NeXT.</a:t>
            </a:r>
            <a:endParaRPr sz="1200">
              <a:solidFill>
                <a:srgbClr val="212529"/>
              </a:solidFill>
              <a:highlight>
                <a:srgbClr val="FFFFFF"/>
              </a:highlight>
              <a:latin typeface="Arial"/>
              <a:ea typeface="Arial"/>
              <a:cs typeface="Arial"/>
              <a:sym typeface="Arial"/>
            </a:endParaRPr>
          </a:p>
          <a:p>
            <a:pPr marL="0" lvl="0" indent="0" algn="l" rtl="0">
              <a:spcBef>
                <a:spcPts val="12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2"/>
              </a:buClr>
              <a:buSzPct val="36666"/>
              <a:buFont typeface="Arial"/>
              <a:buNone/>
            </a:pPr>
            <a:r>
              <a:rPr lang="es-419"/>
              <a:t>¿QUÉ ES MAC OS 7.6?</a:t>
            </a:r>
            <a:endParaRPr/>
          </a:p>
        </p:txBody>
      </p:sp>
      <p:sp>
        <p:nvSpPr>
          <p:cNvPr id="85" name="Google Shape;85;p17"/>
          <p:cNvSpPr txBox="1">
            <a:spLocks noGrp="1"/>
          </p:cNvSpPr>
          <p:nvPr>
            <p:ph type="body" idx="1"/>
          </p:nvPr>
        </p:nvSpPr>
        <p:spPr>
          <a:xfrm>
            <a:off x="311700" y="1234075"/>
            <a:ext cx="4050900" cy="33348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Clr>
                <a:schemeClr val="dk2"/>
              </a:buClr>
              <a:buSzPts val="1100"/>
              <a:buFont typeface="Arial"/>
              <a:buNone/>
            </a:pPr>
            <a:r>
              <a:rPr lang="es-419" sz="1400">
                <a:latin typeface="Arial"/>
                <a:ea typeface="Arial"/>
                <a:cs typeface="Arial"/>
                <a:sym typeface="Arial"/>
              </a:rPr>
              <a:t>Mac OS 7.6 se lanzó el 7 de enero de 1997, es la última versión importante del Sistema 7. A partir de este sistema operativo, Apple ya no utilizó la designación "Sistema", sino que fue reemplazada por "Mac OS". Por primera vez desde el Sistema 1, el cuadro de diálogo "Bienvenido a Macintosh" no está presente, ya que se reemplazó completamente por el cuadro de diálogo "Bienvenido a Mac OS".</a:t>
            </a:r>
            <a:endParaRPr sz="1400">
              <a:latin typeface="Arial"/>
              <a:ea typeface="Arial"/>
              <a:cs typeface="Arial"/>
              <a:sym typeface="Arial"/>
            </a:endParaRPr>
          </a:p>
          <a:p>
            <a:pPr marL="0" lvl="0" indent="0" algn="l" rtl="0">
              <a:spcBef>
                <a:spcPts val="1200"/>
              </a:spcBef>
              <a:spcAft>
                <a:spcPts val="1200"/>
              </a:spcAft>
              <a:buNone/>
            </a:pPr>
            <a:endParaRPr/>
          </a:p>
        </p:txBody>
      </p:sp>
      <p:pic>
        <p:nvPicPr>
          <p:cNvPr id="86" name="Google Shape;86;p17"/>
          <p:cNvPicPr preferRelativeResize="0"/>
          <p:nvPr/>
        </p:nvPicPr>
        <p:blipFill>
          <a:blip r:embed="rId3">
            <a:alphaModFix/>
          </a:blip>
          <a:stretch>
            <a:fillRect/>
          </a:stretch>
        </p:blipFill>
        <p:spPr>
          <a:xfrm>
            <a:off x="4627350" y="545350"/>
            <a:ext cx="3441125" cy="27128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18"/>
          <p:cNvPicPr preferRelativeResize="0"/>
          <p:nvPr/>
        </p:nvPicPr>
        <p:blipFill>
          <a:blip r:embed="rId3">
            <a:alphaModFix/>
          </a:blip>
          <a:stretch>
            <a:fillRect/>
          </a:stretch>
        </p:blipFill>
        <p:spPr>
          <a:xfrm>
            <a:off x="831575" y="445024"/>
            <a:ext cx="7158599" cy="409243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419"/>
              <a:t>DESVENTAJAS Y DESVENTAJAS</a:t>
            </a:r>
            <a:endParaRPr/>
          </a:p>
        </p:txBody>
      </p:sp>
      <p:sp>
        <p:nvSpPr>
          <p:cNvPr id="97" name="Google Shape;97;p19"/>
          <p:cNvSpPr txBox="1">
            <a:spLocks noGrp="1"/>
          </p:cNvSpPr>
          <p:nvPr>
            <p:ph type="body" idx="1"/>
          </p:nvPr>
        </p:nvSpPr>
        <p:spPr>
          <a:xfrm>
            <a:off x="311700" y="1234075"/>
            <a:ext cx="8520600" cy="3334800"/>
          </a:xfrm>
          <a:prstGeom prst="rect">
            <a:avLst/>
          </a:prstGeom>
        </p:spPr>
        <p:txBody>
          <a:bodyPr spcFirstLastPara="1" wrap="square" lIns="91425" tIns="91425" rIns="91425" bIns="91425" anchor="t" anchorCtr="0">
            <a:normAutofit fontScale="25000" lnSpcReduction="20000"/>
          </a:bodyPr>
          <a:lstStyle/>
          <a:p>
            <a:pPr marL="0" lvl="0" indent="0" algn="l" rtl="0">
              <a:lnSpc>
                <a:spcPct val="160000"/>
              </a:lnSpc>
              <a:spcBef>
                <a:spcPts val="0"/>
              </a:spcBef>
              <a:spcAft>
                <a:spcPts val="0"/>
              </a:spcAft>
              <a:buClr>
                <a:schemeClr val="dk2"/>
              </a:buClr>
              <a:buSzPts val="275"/>
              <a:buFont typeface="Arial"/>
              <a:buNone/>
            </a:pPr>
            <a:r>
              <a:rPr lang="es-419" sz="4850" b="1">
                <a:solidFill>
                  <a:srgbClr val="444444"/>
                </a:solidFill>
                <a:highlight>
                  <a:srgbClr val="FFFFFF"/>
                </a:highlight>
                <a:latin typeface="Arial"/>
                <a:ea typeface="Arial"/>
                <a:cs typeface="Arial"/>
                <a:sym typeface="Arial"/>
              </a:rPr>
              <a:t>VENTAJAS DEL SISTEMA OPERATIVO MAC OS</a:t>
            </a:r>
            <a:endParaRPr sz="4850" b="1">
              <a:solidFill>
                <a:srgbClr val="444444"/>
              </a:solidFill>
              <a:highlight>
                <a:srgbClr val="FFFFFF"/>
              </a:highlight>
              <a:latin typeface="Arial"/>
              <a:ea typeface="Arial"/>
              <a:cs typeface="Arial"/>
              <a:sym typeface="Arial"/>
            </a:endParaRPr>
          </a:p>
          <a:p>
            <a:pPr marL="749300" marR="292100" lvl="0" indent="-305593" algn="l" rtl="0">
              <a:lnSpc>
                <a:spcPct val="150000"/>
              </a:lnSpc>
              <a:spcBef>
                <a:spcPts val="2500"/>
              </a:spcBef>
              <a:spcAft>
                <a:spcPts val="0"/>
              </a:spcAft>
              <a:buClr>
                <a:srgbClr val="444444"/>
              </a:buClr>
              <a:buSzPct val="100000"/>
              <a:buFont typeface="Arial"/>
              <a:buAutoNum type="arabicPeriod"/>
            </a:pPr>
            <a:r>
              <a:rPr lang="es-419" sz="4850">
                <a:solidFill>
                  <a:srgbClr val="444444"/>
                </a:solidFill>
                <a:highlight>
                  <a:srgbClr val="FFFFFF"/>
                </a:highlight>
                <a:latin typeface="Arial"/>
                <a:ea typeface="Arial"/>
                <a:cs typeface="Arial"/>
                <a:sym typeface="Arial"/>
              </a:rPr>
              <a:t>Compatibilidad</a:t>
            </a:r>
            <a:endParaRPr sz="4850">
              <a:solidFill>
                <a:srgbClr val="444444"/>
              </a:solidFill>
              <a:highlight>
                <a:srgbClr val="FFFFFF"/>
              </a:highlight>
              <a:latin typeface="Arial"/>
              <a:ea typeface="Arial"/>
              <a:cs typeface="Arial"/>
              <a:sym typeface="Arial"/>
            </a:endParaRPr>
          </a:p>
          <a:p>
            <a:pPr marL="0" lvl="0" indent="0" algn="l" rtl="0">
              <a:lnSpc>
                <a:spcPct val="150000"/>
              </a:lnSpc>
              <a:spcBef>
                <a:spcPts val="100"/>
              </a:spcBef>
              <a:spcAft>
                <a:spcPts val="0"/>
              </a:spcAft>
              <a:buClr>
                <a:schemeClr val="dk2"/>
              </a:buClr>
              <a:buSzPts val="275"/>
              <a:buFont typeface="Arial"/>
              <a:buNone/>
            </a:pPr>
            <a:r>
              <a:rPr lang="es-419" sz="4850">
                <a:solidFill>
                  <a:srgbClr val="444444"/>
                </a:solidFill>
                <a:highlight>
                  <a:srgbClr val="FFFFFF"/>
                </a:highlight>
                <a:latin typeface="Arial"/>
                <a:ea typeface="Arial"/>
                <a:cs typeface="Arial"/>
                <a:sym typeface="Arial"/>
              </a:rPr>
              <a:t>Esto permite tener compatibilidad al conectar un dispositivo electrónico, como las impresoras, cámaras digitales, entre otros.</a:t>
            </a:r>
            <a:endParaRPr sz="4850">
              <a:solidFill>
                <a:srgbClr val="444444"/>
              </a:solidFill>
              <a:highlight>
                <a:srgbClr val="FFFFFF"/>
              </a:highlight>
              <a:latin typeface="Arial"/>
              <a:ea typeface="Arial"/>
              <a:cs typeface="Arial"/>
              <a:sym typeface="Arial"/>
            </a:endParaRPr>
          </a:p>
          <a:p>
            <a:pPr marL="0" lvl="0" indent="0" algn="l" rtl="0">
              <a:lnSpc>
                <a:spcPct val="150000"/>
              </a:lnSpc>
              <a:spcBef>
                <a:spcPts val="100"/>
              </a:spcBef>
              <a:spcAft>
                <a:spcPts val="0"/>
              </a:spcAft>
              <a:buClr>
                <a:schemeClr val="dk2"/>
              </a:buClr>
              <a:buSzPts val="275"/>
              <a:buFont typeface="Arial"/>
              <a:buNone/>
            </a:pPr>
            <a:r>
              <a:rPr lang="es-419" sz="4850">
                <a:solidFill>
                  <a:srgbClr val="444444"/>
                </a:solidFill>
                <a:highlight>
                  <a:srgbClr val="FFFFFF"/>
                </a:highlight>
                <a:latin typeface="Arial"/>
                <a:ea typeface="Arial"/>
                <a:cs typeface="Arial"/>
                <a:sym typeface="Arial"/>
              </a:rPr>
              <a:t>El SO lo detecta automáticamente y puede usarse sin ningún problema; dando un soporte completo sobre los dispositivos, sin necesidad de instalar los drivers desde un CD.</a:t>
            </a:r>
            <a:endParaRPr sz="4850">
              <a:solidFill>
                <a:srgbClr val="444444"/>
              </a:solidFill>
              <a:highlight>
                <a:srgbClr val="FFFFFF"/>
              </a:highlight>
              <a:latin typeface="Arial"/>
              <a:ea typeface="Arial"/>
              <a:cs typeface="Arial"/>
              <a:sym typeface="Arial"/>
            </a:endParaRPr>
          </a:p>
          <a:p>
            <a:pPr marL="749300" marR="292100" lvl="0" indent="-305593" algn="l" rtl="0">
              <a:lnSpc>
                <a:spcPct val="150000"/>
              </a:lnSpc>
              <a:spcBef>
                <a:spcPts val="100"/>
              </a:spcBef>
              <a:spcAft>
                <a:spcPts val="0"/>
              </a:spcAft>
              <a:buClr>
                <a:srgbClr val="444444"/>
              </a:buClr>
              <a:buSzPct val="100000"/>
              <a:buFont typeface="Arial"/>
              <a:buAutoNum type="arabicPeriod" startAt="2"/>
            </a:pPr>
            <a:r>
              <a:rPr lang="es-419" sz="4850">
                <a:solidFill>
                  <a:srgbClr val="444444"/>
                </a:solidFill>
                <a:highlight>
                  <a:srgbClr val="FFFFFF"/>
                </a:highlight>
                <a:latin typeface="Arial"/>
                <a:ea typeface="Arial"/>
                <a:cs typeface="Arial"/>
                <a:sym typeface="Arial"/>
              </a:rPr>
              <a:t>Interfaz intuitiva</a:t>
            </a:r>
            <a:endParaRPr sz="4850">
              <a:solidFill>
                <a:srgbClr val="444444"/>
              </a:solidFill>
              <a:highlight>
                <a:srgbClr val="FFFFFF"/>
              </a:highlight>
              <a:latin typeface="Arial"/>
              <a:ea typeface="Arial"/>
              <a:cs typeface="Arial"/>
              <a:sym typeface="Arial"/>
            </a:endParaRPr>
          </a:p>
          <a:p>
            <a:pPr marL="0" lvl="0" indent="0" algn="l" rtl="0">
              <a:lnSpc>
                <a:spcPct val="150000"/>
              </a:lnSpc>
              <a:spcBef>
                <a:spcPts val="100"/>
              </a:spcBef>
              <a:spcAft>
                <a:spcPts val="0"/>
              </a:spcAft>
              <a:buClr>
                <a:schemeClr val="dk2"/>
              </a:buClr>
              <a:buSzPts val="275"/>
              <a:buFont typeface="Arial"/>
              <a:buNone/>
            </a:pPr>
            <a:r>
              <a:rPr lang="es-419" sz="4850">
                <a:solidFill>
                  <a:srgbClr val="444444"/>
                </a:solidFill>
                <a:highlight>
                  <a:srgbClr val="FFFFFF"/>
                </a:highlight>
                <a:latin typeface="Arial"/>
                <a:ea typeface="Arial"/>
                <a:cs typeface="Arial"/>
                <a:sym typeface="Arial"/>
              </a:rPr>
              <a:t>Da la facilidad que se puede hacer todo con muy pocos clicks en el mouse de una manera que facilita el manejo y uso de la interfaz gráfica.</a:t>
            </a:r>
            <a:endParaRPr sz="4850">
              <a:solidFill>
                <a:srgbClr val="444444"/>
              </a:solidFill>
              <a:highlight>
                <a:srgbClr val="FFFFFF"/>
              </a:highlight>
              <a:latin typeface="Arial"/>
              <a:ea typeface="Arial"/>
              <a:cs typeface="Arial"/>
              <a:sym typeface="Arial"/>
            </a:endParaRPr>
          </a:p>
          <a:p>
            <a:pPr marL="0" lvl="0" indent="0" algn="l" rtl="0">
              <a:lnSpc>
                <a:spcPct val="150000"/>
              </a:lnSpc>
              <a:spcBef>
                <a:spcPts val="100"/>
              </a:spcBef>
              <a:spcAft>
                <a:spcPts val="100"/>
              </a:spcAft>
              <a:buClr>
                <a:schemeClr val="dk2"/>
              </a:buClr>
              <a:buSzPts val="275"/>
              <a:buFont typeface="Arial"/>
              <a:buNone/>
            </a:pPr>
            <a:r>
              <a:rPr lang="es-419" sz="4850">
                <a:solidFill>
                  <a:srgbClr val="444444"/>
                </a:solidFill>
                <a:highlight>
                  <a:srgbClr val="FFFFFF"/>
                </a:highlight>
                <a:latin typeface="Arial"/>
                <a:ea typeface="Arial"/>
                <a:cs typeface="Arial"/>
                <a:sym typeface="Arial"/>
              </a:rPr>
              <a:t>También mantiene los archivos muy bien organizados en la carpeta de “Home”, esto permite que sea mucho más fácil y sencillo localizarlos y organizarlos.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2"/>
              </a:buClr>
              <a:buSzPct val="36666"/>
              <a:buFont typeface="Arial"/>
              <a:buNone/>
            </a:pPr>
            <a:r>
              <a:rPr lang="es-419"/>
              <a:t>DESVENTAJAS Y DESVENTAJAS</a:t>
            </a:r>
            <a:endParaRPr/>
          </a:p>
        </p:txBody>
      </p:sp>
      <p:sp>
        <p:nvSpPr>
          <p:cNvPr id="103" name="Google Shape;103;p20"/>
          <p:cNvSpPr txBox="1">
            <a:spLocks noGrp="1"/>
          </p:cNvSpPr>
          <p:nvPr>
            <p:ph type="body" idx="1"/>
          </p:nvPr>
        </p:nvSpPr>
        <p:spPr>
          <a:xfrm>
            <a:off x="311700" y="1224025"/>
            <a:ext cx="8520600" cy="3334800"/>
          </a:xfrm>
          <a:prstGeom prst="rect">
            <a:avLst/>
          </a:prstGeom>
        </p:spPr>
        <p:txBody>
          <a:bodyPr spcFirstLastPara="1" wrap="square" lIns="91425" tIns="91425" rIns="91425" bIns="91425" anchor="t" anchorCtr="0">
            <a:normAutofit fontScale="32500" lnSpcReduction="20000"/>
          </a:bodyPr>
          <a:lstStyle/>
          <a:p>
            <a:pPr marL="749300" marR="292100" lvl="0" indent="-328691" algn="l" rtl="0">
              <a:lnSpc>
                <a:spcPct val="150000"/>
              </a:lnSpc>
              <a:spcBef>
                <a:spcPts val="100"/>
              </a:spcBef>
              <a:spcAft>
                <a:spcPts val="0"/>
              </a:spcAft>
              <a:buClr>
                <a:srgbClr val="444444"/>
              </a:buClr>
              <a:buSzPct val="100000"/>
              <a:buFont typeface="Arial"/>
              <a:buAutoNum type="arabicPeriod" startAt="3"/>
            </a:pPr>
            <a:r>
              <a:rPr lang="es-419" sz="4850">
                <a:solidFill>
                  <a:srgbClr val="444444"/>
                </a:solidFill>
                <a:highlight>
                  <a:srgbClr val="FFFFFF"/>
                </a:highlight>
                <a:latin typeface="Arial"/>
                <a:ea typeface="Arial"/>
                <a:cs typeface="Arial"/>
                <a:sym typeface="Arial"/>
              </a:rPr>
              <a:t>Instalación y des-instalación de programas es muy simple y sencilla</a:t>
            </a:r>
            <a:endParaRPr sz="4850">
              <a:solidFill>
                <a:srgbClr val="444444"/>
              </a:solidFill>
              <a:highlight>
                <a:srgbClr val="FFFFFF"/>
              </a:highlight>
              <a:latin typeface="Arial"/>
              <a:ea typeface="Arial"/>
              <a:cs typeface="Arial"/>
              <a:sym typeface="Arial"/>
            </a:endParaRPr>
          </a:p>
          <a:p>
            <a:pPr marL="0" lvl="0" indent="0" algn="l" rtl="0">
              <a:lnSpc>
                <a:spcPct val="150000"/>
              </a:lnSpc>
              <a:spcBef>
                <a:spcPts val="100"/>
              </a:spcBef>
              <a:spcAft>
                <a:spcPts val="0"/>
              </a:spcAft>
              <a:buClr>
                <a:schemeClr val="dk2"/>
              </a:buClr>
              <a:buSzPts val="358"/>
              <a:buFont typeface="Arial"/>
              <a:buNone/>
            </a:pPr>
            <a:r>
              <a:rPr lang="es-419" sz="4850">
                <a:solidFill>
                  <a:srgbClr val="444444"/>
                </a:solidFill>
                <a:highlight>
                  <a:srgbClr val="FFFFFF"/>
                </a:highlight>
                <a:latin typeface="Arial"/>
                <a:ea typeface="Arial"/>
                <a:cs typeface="Arial"/>
                <a:sym typeface="Arial"/>
              </a:rPr>
              <a:t>Simplemente se debe abrir el archivo con la extensión “dmg” y luego copias la app a la carpeta que quieras, lo más preferible es que lo hagas en la carpeta de aplicaciones y listo.</a:t>
            </a:r>
            <a:endParaRPr sz="4850">
              <a:solidFill>
                <a:srgbClr val="444444"/>
              </a:solidFill>
              <a:highlight>
                <a:srgbClr val="FFFFFF"/>
              </a:highlight>
              <a:latin typeface="Arial"/>
              <a:ea typeface="Arial"/>
              <a:cs typeface="Arial"/>
              <a:sym typeface="Arial"/>
            </a:endParaRPr>
          </a:p>
          <a:p>
            <a:pPr marL="0" lvl="0" indent="0" algn="l" rtl="0">
              <a:lnSpc>
                <a:spcPct val="150000"/>
              </a:lnSpc>
              <a:spcBef>
                <a:spcPts val="100"/>
              </a:spcBef>
              <a:spcAft>
                <a:spcPts val="0"/>
              </a:spcAft>
              <a:buClr>
                <a:schemeClr val="dk2"/>
              </a:buClr>
              <a:buSzPts val="358"/>
              <a:buFont typeface="Arial"/>
              <a:buNone/>
            </a:pPr>
            <a:r>
              <a:rPr lang="es-419" sz="4850">
                <a:solidFill>
                  <a:srgbClr val="444444"/>
                </a:solidFill>
                <a:highlight>
                  <a:srgbClr val="FFFFFF"/>
                </a:highlight>
                <a:latin typeface="Arial"/>
                <a:ea typeface="Arial"/>
                <a:cs typeface="Arial"/>
                <a:sym typeface="Arial"/>
              </a:rPr>
              <a:t>Si lo que deseas es desinstalar una aplicación lo que debes hacer es borrar el archivo app y listo.</a:t>
            </a:r>
            <a:endParaRPr sz="4850">
              <a:solidFill>
                <a:srgbClr val="444444"/>
              </a:solidFill>
              <a:highlight>
                <a:srgbClr val="FFFFFF"/>
              </a:highlight>
              <a:latin typeface="Arial"/>
              <a:ea typeface="Arial"/>
              <a:cs typeface="Arial"/>
              <a:sym typeface="Arial"/>
            </a:endParaRPr>
          </a:p>
          <a:p>
            <a:pPr marL="749300" marR="292100" lvl="0" indent="-328691" algn="l" rtl="0">
              <a:lnSpc>
                <a:spcPct val="150000"/>
              </a:lnSpc>
              <a:spcBef>
                <a:spcPts val="100"/>
              </a:spcBef>
              <a:spcAft>
                <a:spcPts val="0"/>
              </a:spcAft>
              <a:buClr>
                <a:srgbClr val="444444"/>
              </a:buClr>
              <a:buSzPct val="100000"/>
              <a:buFont typeface="Arial"/>
              <a:buAutoNum type="arabicPeriod" startAt="4"/>
            </a:pPr>
            <a:r>
              <a:rPr lang="es-419" sz="4850">
                <a:solidFill>
                  <a:srgbClr val="444444"/>
                </a:solidFill>
                <a:highlight>
                  <a:srgbClr val="FFFFFF"/>
                </a:highlight>
                <a:latin typeface="Arial"/>
                <a:ea typeface="Arial"/>
                <a:cs typeface="Arial"/>
                <a:sym typeface="Arial"/>
              </a:rPr>
              <a:t>Es mucho menos vulnerable a virus y malware</a:t>
            </a:r>
            <a:endParaRPr sz="4850">
              <a:solidFill>
                <a:srgbClr val="444444"/>
              </a:solidFill>
              <a:highlight>
                <a:srgbClr val="FFFFFF"/>
              </a:highlight>
              <a:latin typeface="Arial"/>
              <a:ea typeface="Arial"/>
              <a:cs typeface="Arial"/>
              <a:sym typeface="Arial"/>
            </a:endParaRPr>
          </a:p>
          <a:p>
            <a:pPr marL="0" lvl="0" indent="0" algn="l" rtl="0">
              <a:lnSpc>
                <a:spcPct val="150000"/>
              </a:lnSpc>
              <a:spcBef>
                <a:spcPts val="100"/>
              </a:spcBef>
              <a:spcAft>
                <a:spcPts val="100"/>
              </a:spcAft>
              <a:buClr>
                <a:schemeClr val="dk2"/>
              </a:buClr>
              <a:buSzPts val="358"/>
              <a:buFont typeface="Arial"/>
              <a:buNone/>
            </a:pPr>
            <a:r>
              <a:rPr lang="es-419" sz="4850">
                <a:solidFill>
                  <a:srgbClr val="444444"/>
                </a:solidFill>
                <a:highlight>
                  <a:srgbClr val="FFFFFF"/>
                </a:highlight>
                <a:latin typeface="Arial"/>
                <a:ea typeface="Arial"/>
                <a:cs typeface="Arial"/>
                <a:sym typeface="Arial"/>
              </a:rPr>
              <a:t>Si conectas algún dispositivo a tu pc ya sea, un USB, memoria sd, o cualquier otro elemento extraíble, que esté infectado y tenga virus, no te preocupes, el SO no permitirá que el virus se abra y explore, bloqueando el uso en el computador.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1"/>
          <p:cNvSpPr txBox="1">
            <a:spLocks noGrp="1"/>
          </p:cNvSpPr>
          <p:nvPr>
            <p:ph type="body" idx="1"/>
          </p:nvPr>
        </p:nvSpPr>
        <p:spPr>
          <a:xfrm>
            <a:off x="311700" y="311425"/>
            <a:ext cx="8520600" cy="4257300"/>
          </a:xfrm>
          <a:prstGeom prst="rect">
            <a:avLst/>
          </a:prstGeom>
        </p:spPr>
        <p:txBody>
          <a:bodyPr spcFirstLastPara="1" wrap="square" lIns="91425" tIns="91425" rIns="91425" bIns="91425" anchor="t" anchorCtr="0">
            <a:normAutofit fontScale="25000" lnSpcReduction="20000"/>
          </a:bodyPr>
          <a:lstStyle/>
          <a:p>
            <a:pPr marL="0" lvl="0" indent="0" algn="l" rtl="0">
              <a:lnSpc>
                <a:spcPct val="150000"/>
              </a:lnSpc>
              <a:spcBef>
                <a:spcPts val="200"/>
              </a:spcBef>
              <a:spcAft>
                <a:spcPts val="0"/>
              </a:spcAft>
              <a:buClr>
                <a:schemeClr val="dk2"/>
              </a:buClr>
              <a:buSzPts val="275"/>
              <a:buFont typeface="Arial"/>
              <a:buNone/>
            </a:pPr>
            <a:r>
              <a:rPr lang="es-419" sz="4850" b="1">
                <a:solidFill>
                  <a:srgbClr val="444444"/>
                </a:solidFill>
                <a:highlight>
                  <a:srgbClr val="FFFFFF"/>
                </a:highlight>
                <a:latin typeface="Arial"/>
                <a:ea typeface="Arial"/>
                <a:cs typeface="Arial"/>
                <a:sym typeface="Arial"/>
              </a:rPr>
              <a:t>D</a:t>
            </a:r>
            <a:r>
              <a:rPr lang="es-419" sz="4878" b="1">
                <a:solidFill>
                  <a:srgbClr val="444444"/>
                </a:solidFill>
                <a:highlight>
                  <a:srgbClr val="FFFFFF"/>
                </a:highlight>
                <a:latin typeface="Arial"/>
                <a:ea typeface="Arial"/>
                <a:cs typeface="Arial"/>
                <a:sym typeface="Arial"/>
              </a:rPr>
              <a:t>ESVENTAJAS DEL SISTEMA OPERATIVO MAC OS</a:t>
            </a:r>
            <a:endParaRPr sz="4878" b="1">
              <a:solidFill>
                <a:srgbClr val="444444"/>
              </a:solidFill>
              <a:highlight>
                <a:srgbClr val="FFFFFF"/>
              </a:highlight>
              <a:latin typeface="Arial"/>
              <a:ea typeface="Arial"/>
              <a:cs typeface="Arial"/>
              <a:sym typeface="Arial"/>
            </a:endParaRPr>
          </a:p>
          <a:p>
            <a:pPr marL="749300" marR="292100" lvl="0" indent="-306042" algn="l" rtl="0">
              <a:lnSpc>
                <a:spcPct val="150000"/>
              </a:lnSpc>
              <a:spcBef>
                <a:spcPts val="1000"/>
              </a:spcBef>
              <a:spcAft>
                <a:spcPts val="0"/>
              </a:spcAft>
              <a:buClr>
                <a:srgbClr val="444444"/>
              </a:buClr>
              <a:buSzPct val="100000"/>
              <a:buFont typeface="Arial"/>
              <a:buAutoNum type="arabicPeriod"/>
            </a:pPr>
            <a:r>
              <a:rPr lang="es-419" sz="4878">
                <a:solidFill>
                  <a:srgbClr val="444444"/>
                </a:solidFill>
                <a:highlight>
                  <a:srgbClr val="FFFFFF"/>
                </a:highlight>
                <a:latin typeface="Arial"/>
                <a:ea typeface="Arial"/>
                <a:cs typeface="Arial"/>
                <a:sym typeface="Arial"/>
              </a:rPr>
              <a:t>No existe una gran cantidad de software para MAC</a:t>
            </a:r>
            <a:endParaRPr sz="4878">
              <a:solidFill>
                <a:srgbClr val="444444"/>
              </a:solidFill>
              <a:highlight>
                <a:srgbClr val="FFFFFF"/>
              </a:highlight>
              <a:latin typeface="Arial"/>
              <a:ea typeface="Arial"/>
              <a:cs typeface="Arial"/>
              <a:sym typeface="Arial"/>
            </a:endParaRPr>
          </a:p>
          <a:p>
            <a:pPr marL="0" lvl="0" indent="0" algn="l" rtl="0">
              <a:lnSpc>
                <a:spcPct val="150000"/>
              </a:lnSpc>
              <a:spcBef>
                <a:spcPts val="1000"/>
              </a:spcBef>
              <a:spcAft>
                <a:spcPts val="0"/>
              </a:spcAft>
              <a:buClr>
                <a:schemeClr val="dk2"/>
              </a:buClr>
              <a:buSzPts val="275"/>
              <a:buFont typeface="Arial"/>
              <a:buNone/>
            </a:pPr>
            <a:r>
              <a:rPr lang="es-419" sz="4878">
                <a:solidFill>
                  <a:srgbClr val="444444"/>
                </a:solidFill>
                <a:highlight>
                  <a:srgbClr val="FFFFFF"/>
                </a:highlight>
                <a:latin typeface="Arial"/>
                <a:ea typeface="Arial"/>
                <a:cs typeface="Arial"/>
                <a:sym typeface="Arial"/>
              </a:rPr>
              <a:t>Comparada con la cantidad que existe para los otros tipos de softwares, son muy escasos. Pero con el pasar del tiempo esto ha cambiado.</a:t>
            </a:r>
            <a:endParaRPr sz="4878">
              <a:solidFill>
                <a:srgbClr val="444444"/>
              </a:solidFill>
              <a:highlight>
                <a:srgbClr val="FFFFFF"/>
              </a:highlight>
              <a:latin typeface="Arial"/>
              <a:ea typeface="Arial"/>
              <a:cs typeface="Arial"/>
              <a:sym typeface="Arial"/>
            </a:endParaRPr>
          </a:p>
          <a:p>
            <a:pPr marL="749300" marR="292100" lvl="0" indent="-306042" algn="l" rtl="0">
              <a:lnSpc>
                <a:spcPct val="150000"/>
              </a:lnSpc>
              <a:spcBef>
                <a:spcPts val="1000"/>
              </a:spcBef>
              <a:spcAft>
                <a:spcPts val="0"/>
              </a:spcAft>
              <a:buClr>
                <a:srgbClr val="444444"/>
              </a:buClr>
              <a:buSzPct val="100000"/>
              <a:buFont typeface="Arial"/>
              <a:buAutoNum type="arabicPeriod" startAt="2"/>
            </a:pPr>
            <a:r>
              <a:rPr lang="es-419" sz="4878">
                <a:solidFill>
                  <a:srgbClr val="444444"/>
                </a:solidFill>
                <a:highlight>
                  <a:srgbClr val="FFFFFF"/>
                </a:highlight>
                <a:latin typeface="Arial"/>
                <a:ea typeface="Arial"/>
                <a:cs typeface="Arial"/>
                <a:sym typeface="Arial"/>
              </a:rPr>
              <a:t>No está hecho para correr los últimos juegos</a:t>
            </a:r>
            <a:endParaRPr sz="4878">
              <a:solidFill>
                <a:srgbClr val="444444"/>
              </a:solidFill>
              <a:highlight>
                <a:srgbClr val="FFFFFF"/>
              </a:highlight>
              <a:latin typeface="Arial"/>
              <a:ea typeface="Arial"/>
              <a:cs typeface="Arial"/>
              <a:sym typeface="Arial"/>
            </a:endParaRPr>
          </a:p>
          <a:p>
            <a:pPr marL="0" lvl="0" indent="0" algn="l" rtl="0">
              <a:lnSpc>
                <a:spcPct val="150000"/>
              </a:lnSpc>
              <a:spcBef>
                <a:spcPts val="1000"/>
              </a:spcBef>
              <a:spcAft>
                <a:spcPts val="0"/>
              </a:spcAft>
              <a:buClr>
                <a:schemeClr val="dk2"/>
              </a:buClr>
              <a:buSzPts val="275"/>
              <a:buFont typeface="Arial"/>
              <a:buNone/>
            </a:pPr>
            <a:r>
              <a:rPr lang="es-419" sz="4878">
                <a:solidFill>
                  <a:srgbClr val="444444"/>
                </a:solidFill>
                <a:highlight>
                  <a:srgbClr val="FFFFFF"/>
                </a:highlight>
                <a:latin typeface="Arial"/>
                <a:ea typeface="Arial"/>
                <a:cs typeface="Arial"/>
                <a:sym typeface="Arial"/>
              </a:rPr>
              <a:t>Estos sistemas no corren la mayoría de los últimos juegos, ya que fueron creados para que puedan correr en otro SO más comercial.</a:t>
            </a:r>
            <a:endParaRPr sz="4878">
              <a:solidFill>
                <a:srgbClr val="444444"/>
              </a:solidFill>
              <a:highlight>
                <a:srgbClr val="FFFFFF"/>
              </a:highlight>
              <a:latin typeface="Arial"/>
              <a:ea typeface="Arial"/>
              <a:cs typeface="Arial"/>
              <a:sym typeface="Arial"/>
            </a:endParaRPr>
          </a:p>
          <a:p>
            <a:pPr marL="749300" marR="292100" lvl="0" indent="-306042" algn="l" rtl="0">
              <a:lnSpc>
                <a:spcPct val="150000"/>
              </a:lnSpc>
              <a:spcBef>
                <a:spcPts val="1000"/>
              </a:spcBef>
              <a:spcAft>
                <a:spcPts val="0"/>
              </a:spcAft>
              <a:buClr>
                <a:srgbClr val="444444"/>
              </a:buClr>
              <a:buSzPct val="100000"/>
              <a:buFont typeface="Arial"/>
              <a:buAutoNum type="arabicPeriod" startAt="3"/>
            </a:pPr>
            <a:r>
              <a:rPr lang="es-419" sz="4878">
                <a:solidFill>
                  <a:srgbClr val="444444"/>
                </a:solidFill>
                <a:highlight>
                  <a:srgbClr val="FFFFFF"/>
                </a:highlight>
                <a:latin typeface="Arial"/>
                <a:ea typeface="Arial"/>
                <a:cs typeface="Arial"/>
                <a:sym typeface="Arial"/>
              </a:rPr>
              <a:t>Es muy difícil quien pueda dar soporte</a:t>
            </a:r>
            <a:endParaRPr sz="4878">
              <a:solidFill>
                <a:srgbClr val="444444"/>
              </a:solidFill>
              <a:highlight>
                <a:srgbClr val="FFFFFF"/>
              </a:highlight>
              <a:latin typeface="Arial"/>
              <a:ea typeface="Arial"/>
              <a:cs typeface="Arial"/>
              <a:sym typeface="Arial"/>
            </a:endParaRPr>
          </a:p>
          <a:p>
            <a:pPr marL="749300" marR="292100" lvl="0" indent="-306042" algn="l" rtl="0">
              <a:lnSpc>
                <a:spcPct val="150000"/>
              </a:lnSpc>
              <a:spcBef>
                <a:spcPts val="1000"/>
              </a:spcBef>
              <a:spcAft>
                <a:spcPts val="0"/>
              </a:spcAft>
              <a:buClr>
                <a:srgbClr val="444444"/>
              </a:buClr>
              <a:buSzPct val="100000"/>
              <a:buFont typeface="Arial"/>
              <a:buAutoNum type="arabicPeriod" startAt="3"/>
            </a:pPr>
            <a:r>
              <a:rPr lang="es-419" sz="4878">
                <a:solidFill>
                  <a:srgbClr val="444444"/>
                </a:solidFill>
                <a:highlight>
                  <a:srgbClr val="FFFFFF"/>
                </a:highlight>
                <a:latin typeface="Arial"/>
                <a:ea typeface="Arial"/>
                <a:cs typeface="Arial"/>
                <a:sym typeface="Arial"/>
              </a:rPr>
              <a:t>Comprar estos equipos suelen ser muy costosos, ya que como ofrecen grandes ventajas y son muy populares, sus precios en el mercado son muy elevados, pero no te preocupes puedes optar por una </a:t>
            </a:r>
            <a:r>
              <a:rPr lang="es-419" sz="4878">
                <a:solidFill>
                  <a:srgbClr val="2C3E51"/>
                </a:solidFill>
                <a:highlight>
                  <a:srgbClr val="FFFFFF"/>
                </a:highlight>
                <a:uFill>
                  <a:noFill/>
                </a:u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Mac de segunda mano</a:t>
            </a:r>
            <a:r>
              <a:rPr lang="es-419" sz="4878">
                <a:solidFill>
                  <a:srgbClr val="444444"/>
                </a:solidFill>
                <a:highlight>
                  <a:srgbClr val="FFFFFF"/>
                </a:highlight>
                <a:latin typeface="Arial"/>
                <a:ea typeface="Arial"/>
                <a:cs typeface="Arial"/>
                <a:sym typeface="Arial"/>
              </a:rPr>
              <a:t>.</a:t>
            </a:r>
            <a:endParaRPr sz="4878">
              <a:solidFill>
                <a:srgbClr val="444444"/>
              </a:solidFill>
              <a:highlight>
                <a:srgbClr val="FFFFFF"/>
              </a:highlight>
              <a:latin typeface="Arial"/>
              <a:ea typeface="Arial"/>
              <a:cs typeface="Arial"/>
              <a:sym typeface="Arial"/>
            </a:endParaRPr>
          </a:p>
          <a:p>
            <a:pPr marL="749300" marR="292100" lvl="0" indent="-306042" algn="l" rtl="0">
              <a:lnSpc>
                <a:spcPct val="150000"/>
              </a:lnSpc>
              <a:spcBef>
                <a:spcPts val="1000"/>
              </a:spcBef>
              <a:spcAft>
                <a:spcPts val="0"/>
              </a:spcAft>
              <a:buClr>
                <a:srgbClr val="444444"/>
              </a:buClr>
              <a:buSzPct val="100000"/>
              <a:buFont typeface="Arial"/>
              <a:buAutoNum type="arabicPeriod" startAt="3"/>
            </a:pPr>
            <a:r>
              <a:rPr lang="es-419" sz="4878">
                <a:solidFill>
                  <a:srgbClr val="444444"/>
                </a:solidFill>
                <a:highlight>
                  <a:srgbClr val="FFFFFF"/>
                </a:highlight>
                <a:latin typeface="Arial"/>
                <a:ea typeface="Arial"/>
                <a:cs typeface="Arial"/>
                <a:sym typeface="Arial"/>
              </a:rPr>
              <a:t>Solo se le puede configurar el Hardware al momento de comprar el equipo.</a:t>
            </a:r>
            <a:endParaRPr sz="4878">
              <a:solidFill>
                <a:srgbClr val="444444"/>
              </a:solidFill>
              <a:highlight>
                <a:srgbClr val="FFFFFF"/>
              </a:highlight>
              <a:latin typeface="Arial"/>
              <a:ea typeface="Arial"/>
              <a:cs typeface="Arial"/>
              <a:sym typeface="Arial"/>
            </a:endParaRPr>
          </a:p>
          <a:p>
            <a:pPr marL="749300" marR="292100" lvl="0" indent="-306042" algn="l" rtl="0">
              <a:lnSpc>
                <a:spcPct val="150000"/>
              </a:lnSpc>
              <a:spcBef>
                <a:spcPts val="1000"/>
              </a:spcBef>
              <a:spcAft>
                <a:spcPts val="1000"/>
              </a:spcAft>
              <a:buClr>
                <a:srgbClr val="444444"/>
              </a:buClr>
              <a:buSzPct val="100000"/>
              <a:buFont typeface="Arial"/>
              <a:buAutoNum type="arabicPeriod" startAt="3"/>
            </a:pPr>
            <a:r>
              <a:rPr lang="es-419" sz="4878">
                <a:solidFill>
                  <a:srgbClr val="444444"/>
                </a:solidFill>
                <a:highlight>
                  <a:srgbClr val="FFFFFF"/>
                </a:highlight>
                <a:latin typeface="Arial"/>
                <a:ea typeface="Arial"/>
                <a:cs typeface="Arial"/>
                <a:sym typeface="Arial"/>
              </a:rPr>
              <a:t>El hardware suele ser muy costoso.</a:t>
            </a:r>
            <a:endParaRPr sz="4878">
              <a:solidFill>
                <a:srgbClr val="444444"/>
              </a:solidFill>
              <a:highlight>
                <a:srgbClr val="FFFFFF"/>
              </a:highlight>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1AFD1"/>
      </a:accent4>
      <a:accent5>
        <a:srgbClr val="0F9D58"/>
      </a:accent5>
      <a:accent6>
        <a:srgbClr val="9C27B0"/>
      </a:accent6>
      <a:hlink>
        <a:srgbClr val="0F9D58"/>
      </a:hlink>
      <a:folHlink>
        <a:srgbClr val="0F9D5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1187</Words>
  <Application>Microsoft Office PowerPoint</Application>
  <PresentationFormat>Presentación en pantalla (16:9)</PresentationFormat>
  <Paragraphs>59</Paragraphs>
  <Slides>14</Slides>
  <Notes>13</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14</vt:i4>
      </vt:variant>
    </vt:vector>
  </HeadingPairs>
  <TitlesOfParts>
    <vt:vector size="19" baseType="lpstr">
      <vt:lpstr>Arial</vt:lpstr>
      <vt:lpstr>Montserrat</vt:lpstr>
      <vt:lpstr>Oswald</vt:lpstr>
      <vt:lpstr>Playfair Display</vt:lpstr>
      <vt:lpstr>Pop</vt:lpstr>
      <vt:lpstr>               Mac OS 7.6</vt:lpstr>
      <vt:lpstr>HISTORIA</vt:lpstr>
      <vt:lpstr>Presentación de PowerPoint</vt:lpstr>
      <vt:lpstr>Presentación de PowerPoint</vt:lpstr>
      <vt:lpstr>¿QUÉ ES MAC OS 7.6?</vt:lpstr>
      <vt:lpstr>Presentación de PowerPoint</vt:lpstr>
      <vt:lpstr>DESVENTAJAS Y DESVENTAJAS</vt:lpstr>
      <vt:lpstr>DESVENTAJAS Y DESVENTAJAS</vt:lpstr>
      <vt:lpstr>Presentación de PowerPoint</vt:lpstr>
      <vt:lpstr>LENGUAJE DE PROGRAMCION ESTA ESCRITO</vt:lpstr>
      <vt:lpstr>Presentación de PowerPoint</vt:lpstr>
      <vt:lpstr>Requerimientos del sistema</vt:lpstr>
      <vt:lpstr>MEJORAS</vt:lpstr>
      <vt:lpstr>Manejo del Sistema</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 OS 7.6</dc:title>
  <dc:creator>FÉ</dc:creator>
  <cp:lastModifiedBy>Felix</cp:lastModifiedBy>
  <cp:revision>4</cp:revision>
  <dcterms:modified xsi:type="dcterms:W3CDTF">2022-03-29T21:40:54Z</dcterms:modified>
</cp:coreProperties>
</file>